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7" r:id="rId1"/>
    <p:sldMasterId id="2147483798" r:id="rId2"/>
    <p:sldMasterId id="2147483799" r:id="rId3"/>
    <p:sldMasterId id="2147483802" r:id="rId4"/>
  </p:sldMasterIdLst>
  <p:notesMasterIdLst>
    <p:notesMasterId r:id="rId30"/>
  </p:notesMasterIdLst>
  <p:sldIdLst>
    <p:sldId id="361" r:id="rId5"/>
    <p:sldId id="257" r:id="rId6"/>
    <p:sldId id="262" r:id="rId7"/>
    <p:sldId id="287" r:id="rId8"/>
    <p:sldId id="365" r:id="rId9"/>
    <p:sldId id="286" r:id="rId10"/>
    <p:sldId id="291" r:id="rId11"/>
    <p:sldId id="292" r:id="rId12"/>
    <p:sldId id="293" r:id="rId13"/>
    <p:sldId id="295" r:id="rId14"/>
    <p:sldId id="283" r:id="rId15"/>
    <p:sldId id="279" r:id="rId16"/>
    <p:sldId id="280" r:id="rId17"/>
    <p:sldId id="281" r:id="rId18"/>
    <p:sldId id="380" r:id="rId19"/>
    <p:sldId id="381" r:id="rId20"/>
    <p:sldId id="364" r:id="rId21"/>
    <p:sldId id="362" r:id="rId22"/>
    <p:sldId id="290" r:id="rId23"/>
    <p:sldId id="301" r:id="rId24"/>
    <p:sldId id="363" r:id="rId25"/>
    <p:sldId id="303" r:id="rId26"/>
    <p:sldId id="302" r:id="rId27"/>
    <p:sldId id="305" r:id="rId28"/>
    <p:sldId id="306" r:id="rId29"/>
  </p:sldIdLst>
  <p:sldSz cx="9144000" cy="5143500" type="screen16x9"/>
  <p:notesSz cx="6858000" cy="9144000"/>
  <p:embeddedFontLst>
    <p:embeddedFont>
      <p:font typeface="Anton" pitchFamily="2" charset="0"/>
      <p:regular r:id="rId31"/>
    </p:embeddedFont>
    <p:embeddedFont>
      <p:font typeface="DM Sans" pitchFamily="2" charset="0"/>
      <p:regular r:id="rId32"/>
      <p:bold r:id="rId33"/>
      <p:italic r:id="rId34"/>
      <p:boldItalic r:id="rId35"/>
    </p:embeddedFont>
    <p:embeddedFont>
      <p:font typeface="Helvetica Neue Light" panose="020B0604020202020204" charset="0"/>
      <p:regular r:id="rId36"/>
      <p:bold r:id="rId37"/>
      <p:italic r:id="rId38"/>
      <p:boldItalic r:id="rId39"/>
    </p:embeddedFont>
    <p:embeddedFont>
      <p:font typeface="Ink Free" panose="03080402000500000000" pitchFamily="66"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1b559d6c06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11b559d6c06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a:extLst>
            <a:ext uri="{FF2B5EF4-FFF2-40B4-BE49-F238E27FC236}">
              <a16:creationId xmlns:a16="http://schemas.microsoft.com/office/drawing/2014/main" id="{DC352C6B-6121-3D3D-170D-2634B7E4C1EC}"/>
            </a:ext>
          </a:extLst>
        </p:cNvPr>
        <p:cNvGrpSpPr/>
        <p:nvPr/>
      </p:nvGrpSpPr>
      <p:grpSpPr>
        <a:xfrm>
          <a:off x="0" y="0"/>
          <a:ext cx="0" cy="0"/>
          <a:chOff x="0" y="0"/>
          <a:chExt cx="0" cy="0"/>
        </a:xfrm>
      </p:grpSpPr>
      <p:sp>
        <p:nvSpPr>
          <p:cNvPr id="730" name="Google Shape;730;g124cbfe83dc_1_233:notes">
            <a:extLst>
              <a:ext uri="{FF2B5EF4-FFF2-40B4-BE49-F238E27FC236}">
                <a16:creationId xmlns:a16="http://schemas.microsoft.com/office/drawing/2014/main" id="{F2A4C141-F37E-2064-90C0-D2CF5E61E0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124cbfe83dc_1_233:notes">
            <a:extLst>
              <a:ext uri="{FF2B5EF4-FFF2-40B4-BE49-F238E27FC236}">
                <a16:creationId xmlns:a16="http://schemas.microsoft.com/office/drawing/2014/main" id="{3BB1E128-C39E-6E44-29D4-7078B31160E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latin typeface="DM Sans"/>
                <a:ea typeface="DM Sans"/>
                <a:cs typeface="DM Sans"/>
                <a:sym typeface="DM Sans"/>
              </a:rPr>
              <a:t>¿Es obligatorio aprender cada nueva implementación para mantenerse en el mundo laboral? </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¡No! Las nuevas funcionalidades van surgiendo con ideas de aplicación puntuales para ciertas tareas, si tratamos de aprender todo lo que va saliendo, terminaremos con un repertorio de funciones que podríamos no utilizar nunca.</a:t>
            </a:r>
            <a:endParaRPr>
              <a:latin typeface="DM Sans"/>
              <a:ea typeface="DM Sans"/>
              <a:cs typeface="DM Sans"/>
              <a:sym typeface="DM Sans"/>
            </a:endParaRPr>
          </a:p>
          <a:p>
            <a:pPr marL="0" lvl="0" indent="0" algn="l" rtl="0">
              <a:lnSpc>
                <a:spcPct val="100000"/>
              </a:lnSpc>
              <a:spcBef>
                <a:spcPts val="0"/>
              </a:spcBef>
              <a:spcAft>
                <a:spcPts val="0"/>
              </a:spcAft>
              <a:buNone/>
            </a:pPr>
            <a:r>
              <a:rPr lang="es">
                <a:latin typeface="DM Sans"/>
                <a:ea typeface="DM Sans"/>
                <a:cs typeface="DM Sans"/>
                <a:sym typeface="DM Sans"/>
              </a:rPr>
              <a:t>¿El uso de una nueva implementación implica el reemplazo de lo viejo? </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Algunas implementaciones pueden sustituir un proceso más complejo y por lo tanto ser más sencillo de resolver, en estos casos sí sería bueno reemplazarlo, sin embargo, recordemos que las implementaciones “más viejas” permiten en ocasiones más libertad en la operación y, por lo tanto, ser más útiles que “lo nuevo” en ciertas tareas.</a:t>
            </a:r>
            <a:endParaRPr>
              <a:latin typeface="DM Sans"/>
              <a:ea typeface="DM Sans"/>
              <a:cs typeface="DM Sans"/>
              <a:sym typeface="DM Sans"/>
            </a:endParaRPr>
          </a:p>
        </p:txBody>
      </p:sp>
    </p:spTree>
    <p:extLst>
      <p:ext uri="{BB962C8B-B14F-4D97-AF65-F5344CB8AC3E}">
        <p14:creationId xmlns:p14="http://schemas.microsoft.com/office/powerpoint/2010/main" val="500669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24cbfe83dc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g124cbfe83dc_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783944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4cbfe83dc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124cbfe83dc_1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1873270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4cbfe83dc_1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4cbfe83dc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694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267f3579e2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g1267f3579e2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dirty="0">
                <a:solidFill>
                  <a:schemeClr val="dk1"/>
                </a:solidFill>
                <a:latin typeface="DM Sans"/>
                <a:ea typeface="DM Sans"/>
                <a:cs typeface="DM Sans"/>
                <a:sym typeface="DM Sans"/>
              </a:rPr>
              <a:t>Usar para Actividades en clase.</a:t>
            </a:r>
            <a:endParaRPr dirty="0">
              <a:latin typeface="DM Sans"/>
              <a:ea typeface="DM Sans"/>
              <a:cs typeface="DM Sans"/>
              <a:sym typeface="DM Sans"/>
            </a:endParaRPr>
          </a:p>
        </p:txBody>
      </p:sp>
    </p:spTree>
    <p:extLst>
      <p:ext uri="{BB962C8B-B14F-4D97-AF65-F5344CB8AC3E}">
        <p14:creationId xmlns:p14="http://schemas.microsoft.com/office/powerpoint/2010/main" val="2862739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267f3579e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1267f3579e2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2451169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a:extLst>
            <a:ext uri="{FF2B5EF4-FFF2-40B4-BE49-F238E27FC236}">
              <a16:creationId xmlns:a16="http://schemas.microsoft.com/office/drawing/2014/main" id="{DE2070C3-FF3C-84BA-A306-CADB0DC974FC}"/>
            </a:ext>
          </a:extLst>
        </p:cNvPr>
        <p:cNvGrpSpPr/>
        <p:nvPr/>
      </p:nvGrpSpPr>
      <p:grpSpPr>
        <a:xfrm>
          <a:off x="0" y="0"/>
          <a:ext cx="0" cy="0"/>
          <a:chOff x="0" y="0"/>
          <a:chExt cx="0" cy="0"/>
        </a:xfrm>
      </p:grpSpPr>
      <p:sp>
        <p:nvSpPr>
          <p:cNvPr id="739" name="Google Shape;739;g124cbfe83dc_1_229:notes">
            <a:extLst>
              <a:ext uri="{FF2B5EF4-FFF2-40B4-BE49-F238E27FC236}">
                <a16:creationId xmlns:a16="http://schemas.microsoft.com/office/drawing/2014/main" id="{A47D1F52-8A9D-931D-CB66-0D97FA708A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0" name="Google Shape;740;g124cbfe83dc_1_229:notes">
            <a:extLst>
              <a:ext uri="{FF2B5EF4-FFF2-40B4-BE49-F238E27FC236}">
                <a16:creationId xmlns:a16="http://schemas.microsoft.com/office/drawing/2014/main" id="{F1F772A5-03B2-D0B9-84F1-0C74C7F6A16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4028610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a:extLst>
            <a:ext uri="{FF2B5EF4-FFF2-40B4-BE49-F238E27FC236}">
              <a16:creationId xmlns:a16="http://schemas.microsoft.com/office/drawing/2014/main" id="{DAF7FDED-D404-23C7-71A3-D4FBE8F3D806}"/>
            </a:ext>
          </a:extLst>
        </p:cNvPr>
        <p:cNvGrpSpPr/>
        <p:nvPr/>
      </p:nvGrpSpPr>
      <p:grpSpPr>
        <a:xfrm>
          <a:off x="0" y="0"/>
          <a:ext cx="0" cy="0"/>
          <a:chOff x="0" y="0"/>
          <a:chExt cx="0" cy="0"/>
        </a:xfrm>
      </p:grpSpPr>
      <p:sp>
        <p:nvSpPr>
          <p:cNvPr id="780" name="Google Shape;780;g12671ed7bcf_0_40:notes">
            <a:extLst>
              <a:ext uri="{FF2B5EF4-FFF2-40B4-BE49-F238E27FC236}">
                <a16:creationId xmlns:a16="http://schemas.microsoft.com/office/drawing/2014/main" id="{DC90995D-1FED-159F-E968-556B857D18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12671ed7bcf_0_40:notes">
            <a:extLst>
              <a:ext uri="{FF2B5EF4-FFF2-40B4-BE49-F238E27FC236}">
                <a16:creationId xmlns:a16="http://schemas.microsoft.com/office/drawing/2014/main" id="{3FED29A9-5A50-7272-6581-2DFA24EA89B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15409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a:extLst>
            <a:ext uri="{FF2B5EF4-FFF2-40B4-BE49-F238E27FC236}">
              <a16:creationId xmlns:a16="http://schemas.microsoft.com/office/drawing/2014/main" id="{6999CA1E-D370-5E6C-23F3-3D41AF52CA8E}"/>
            </a:ext>
          </a:extLst>
        </p:cNvPr>
        <p:cNvGrpSpPr/>
        <p:nvPr/>
      </p:nvGrpSpPr>
      <p:grpSpPr>
        <a:xfrm>
          <a:off x="0" y="0"/>
          <a:ext cx="0" cy="0"/>
          <a:chOff x="0" y="0"/>
          <a:chExt cx="0" cy="0"/>
        </a:xfrm>
      </p:grpSpPr>
      <p:sp>
        <p:nvSpPr>
          <p:cNvPr id="790" name="Google Shape;790;g12671ed7bcf_0_49:notes">
            <a:extLst>
              <a:ext uri="{FF2B5EF4-FFF2-40B4-BE49-F238E27FC236}">
                <a16:creationId xmlns:a16="http://schemas.microsoft.com/office/drawing/2014/main" id="{84BD25A5-70C2-A0BB-1C0B-2F381D5352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g12671ed7bcf_0_49:notes">
            <a:extLst>
              <a:ext uri="{FF2B5EF4-FFF2-40B4-BE49-F238E27FC236}">
                <a16:creationId xmlns:a16="http://schemas.microsoft.com/office/drawing/2014/main" id="{7DA8517F-A87F-292B-BA91-C1E2972E2DF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346342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0b44b0da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671ed7bcf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7" name="Google Shape;877;g12671ed7bcf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Recuerda que a estas alturas ya determinaste cuánto tiempo te están llevando los conceptos y las actividades, si consideras que ésto puede ser un hands on lab, mejor no perder tiempo valioso y hacerlo a la par con los estudiantes.</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2671ed7bcf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12671ed7bcf_0_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267f35782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7" name="Google Shape;897;g1267f35782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0b44b0dae_0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0b44b0dae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3" name="Google Shape;903;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20b44b0dae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20b44b0dae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24cbfe83dc_1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g124cbfe83dc_1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a:extLst>
            <a:ext uri="{FF2B5EF4-FFF2-40B4-BE49-F238E27FC236}">
              <a16:creationId xmlns:a16="http://schemas.microsoft.com/office/drawing/2014/main" id="{396E579E-287D-B85B-C921-946436BC0F9F}"/>
            </a:ext>
          </a:extLst>
        </p:cNvPr>
        <p:cNvGrpSpPr/>
        <p:nvPr/>
      </p:nvGrpSpPr>
      <p:grpSpPr>
        <a:xfrm>
          <a:off x="0" y="0"/>
          <a:ext cx="0" cy="0"/>
          <a:chOff x="0" y="0"/>
          <a:chExt cx="0" cy="0"/>
        </a:xfrm>
      </p:grpSpPr>
      <p:sp>
        <p:nvSpPr>
          <p:cNvPr id="786" name="Google Shape;786;g11b559d6c06_1_22:notes">
            <a:extLst>
              <a:ext uri="{FF2B5EF4-FFF2-40B4-BE49-F238E27FC236}">
                <a16:creationId xmlns:a16="http://schemas.microsoft.com/office/drawing/2014/main" id="{2849A923-03B1-FD3D-20BE-4BD0283C8B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1b559d6c06_1_22:notes">
            <a:extLst>
              <a:ext uri="{FF2B5EF4-FFF2-40B4-BE49-F238E27FC236}">
                <a16:creationId xmlns:a16="http://schemas.microsoft.com/office/drawing/2014/main" id="{A8E696E4-AEAC-8600-8D60-64E30ECBF8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192586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24cbfe83dc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2" name="Google Shape;752;g124cbfe83dc_1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1b559d6c06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1b559d6c06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24cbfe83dc_1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4" name="Google Shape;794;g124cbfe83dc_1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24cbfe83dc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124cbfe83dc_1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25"/>
        <p:cNvGrpSpPr/>
        <p:nvPr/>
      </p:nvGrpSpPr>
      <p:grpSpPr>
        <a:xfrm>
          <a:off x="0" y="0"/>
          <a:ext cx="0" cy="0"/>
          <a:chOff x="0" y="0"/>
          <a:chExt cx="0" cy="0"/>
        </a:xfrm>
      </p:grpSpPr>
      <p:pic>
        <p:nvPicPr>
          <p:cNvPr id="226" name="Google Shape;226;p6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6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9" name="Google Shape;229;p6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0"/>
        <p:cNvGrpSpPr/>
        <p:nvPr/>
      </p:nvGrpSpPr>
      <p:grpSpPr>
        <a:xfrm>
          <a:off x="0" y="0"/>
          <a:ext cx="0" cy="0"/>
          <a:chOff x="0" y="0"/>
          <a:chExt cx="0" cy="0"/>
        </a:xfrm>
      </p:grpSpPr>
      <p:sp>
        <p:nvSpPr>
          <p:cNvPr id="251" name="Google Shape;25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3" name="Google Shape;253;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456"/>
        <p:cNvGrpSpPr/>
        <p:nvPr/>
      </p:nvGrpSpPr>
      <p:grpSpPr>
        <a:xfrm>
          <a:off x="0" y="0"/>
          <a:ext cx="0" cy="0"/>
          <a:chOff x="0" y="0"/>
          <a:chExt cx="0" cy="0"/>
        </a:xfrm>
      </p:grpSpPr>
      <p:sp>
        <p:nvSpPr>
          <p:cNvPr id="457" name="Google Shape;457;p14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8" name="Google Shape;458;p14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59" name="Google Shape;459;p1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460"/>
        <p:cNvGrpSpPr/>
        <p:nvPr/>
      </p:nvGrpSpPr>
      <p:grpSpPr>
        <a:xfrm>
          <a:off x="0" y="0"/>
          <a:ext cx="0" cy="0"/>
          <a:chOff x="0" y="0"/>
          <a:chExt cx="0" cy="0"/>
        </a:xfrm>
      </p:grpSpPr>
      <p:pic>
        <p:nvPicPr>
          <p:cNvPr id="461" name="Google Shape;461;p14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462"/>
        <p:cNvGrpSpPr/>
        <p:nvPr/>
      </p:nvGrpSpPr>
      <p:grpSpPr>
        <a:xfrm>
          <a:off x="0" y="0"/>
          <a:ext cx="0" cy="0"/>
          <a:chOff x="0" y="0"/>
          <a:chExt cx="0" cy="0"/>
        </a:xfrm>
      </p:grpSpPr>
      <p:pic>
        <p:nvPicPr>
          <p:cNvPr id="463" name="Google Shape;463;p1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464"/>
        <p:cNvGrpSpPr/>
        <p:nvPr/>
      </p:nvGrpSpPr>
      <p:grpSpPr>
        <a:xfrm>
          <a:off x="0" y="0"/>
          <a:ext cx="0" cy="0"/>
          <a:chOff x="0" y="0"/>
          <a:chExt cx="0" cy="0"/>
        </a:xfrm>
      </p:grpSpPr>
      <p:pic>
        <p:nvPicPr>
          <p:cNvPr id="465" name="Google Shape;465;p1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1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470"/>
        <p:cNvGrpSpPr/>
        <p:nvPr/>
      </p:nvGrpSpPr>
      <p:grpSpPr>
        <a:xfrm>
          <a:off x="0" y="0"/>
          <a:ext cx="0" cy="0"/>
          <a:chOff x="0" y="0"/>
          <a:chExt cx="0" cy="0"/>
        </a:xfrm>
      </p:grpSpPr>
      <p:pic>
        <p:nvPicPr>
          <p:cNvPr id="471" name="Google Shape;471;p1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475"/>
        <p:cNvGrpSpPr/>
        <p:nvPr/>
      </p:nvGrpSpPr>
      <p:grpSpPr>
        <a:xfrm>
          <a:off x="0" y="0"/>
          <a:ext cx="0" cy="0"/>
          <a:chOff x="0" y="0"/>
          <a:chExt cx="0" cy="0"/>
        </a:xfrm>
      </p:grpSpPr>
      <p:pic>
        <p:nvPicPr>
          <p:cNvPr id="476" name="Google Shape;476;p15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479"/>
        <p:cNvGrpSpPr/>
        <p:nvPr/>
      </p:nvGrpSpPr>
      <p:grpSpPr>
        <a:xfrm>
          <a:off x="0" y="0"/>
          <a:ext cx="0" cy="0"/>
          <a:chOff x="0" y="0"/>
          <a:chExt cx="0" cy="0"/>
        </a:xfrm>
      </p:grpSpPr>
      <p:pic>
        <p:nvPicPr>
          <p:cNvPr id="480" name="Google Shape;480;p1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03-B">
  <p:cSld name="03-B">
    <p:bg>
      <p:bgPr>
        <a:blipFill>
          <a:blip r:embed="rId2">
            <a:alphaModFix/>
          </a:blip>
          <a:stretch>
            <a:fillRect/>
          </a:stretch>
        </a:blipFill>
        <a:effectLst/>
      </p:bgPr>
    </p:bg>
    <p:spTree>
      <p:nvGrpSpPr>
        <p:cNvPr id="1" name="Shape 230"/>
        <p:cNvGrpSpPr/>
        <p:nvPr/>
      </p:nvGrpSpPr>
      <p:grpSpPr>
        <a:xfrm>
          <a:off x="0" y="0"/>
          <a:ext cx="0" cy="0"/>
          <a:chOff x="0" y="0"/>
          <a:chExt cx="0" cy="0"/>
        </a:xfrm>
      </p:grpSpPr>
      <p:pic>
        <p:nvPicPr>
          <p:cNvPr id="231" name="Google Shape;231;p6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4130234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10" Type="http://schemas.openxmlformats.org/officeDocument/2006/relationships/theme" Target="../theme/theme3.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10" Type="http://schemas.openxmlformats.org/officeDocument/2006/relationships/theme" Target="../theme/theme4.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4" r:id="rId34"/>
    <p:sldLayoutId id="2147483696" r:id="rId35"/>
    <p:sldLayoutId id="2147483697" r:id="rId36"/>
    <p:sldLayoutId id="2147483698" r:id="rId37"/>
    <p:sldLayoutId id="2147483701" r:id="rId38"/>
    <p:sldLayoutId id="2147483702" r:id="rId39"/>
    <p:sldLayoutId id="2147483704" r:id="rId40"/>
    <p:sldLayoutId id="2147483706" r:id="rId41"/>
    <p:sldLayoutId id="2147483708" r:id="rId42"/>
    <p:sldLayoutId id="2147483709"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1"/>
        <p:cNvGrpSpPr/>
        <p:nvPr/>
      </p:nvGrpSpPr>
      <p:grpSpPr>
        <a:xfrm>
          <a:off x="0" y="0"/>
          <a:ext cx="0" cy="0"/>
          <a:chOff x="0" y="0"/>
          <a:chExt cx="0" cy="0"/>
        </a:xfrm>
      </p:grpSpPr>
      <p:sp>
        <p:nvSpPr>
          <p:cNvPr id="222" name="Google Shape;222;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3" name="Google Shape;223;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4" name="Google Shape;224;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5" r:id="rId5"/>
    <p:sldLayoutId id="2147483717" r:id="rId6"/>
    <p:sldLayoutId id="2147483718" r:id="rId7"/>
    <p:sldLayoutId id="2147483719" r:id="rId8"/>
    <p:sldLayoutId id="214748372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52"/>
        <p:cNvGrpSpPr/>
        <p:nvPr/>
      </p:nvGrpSpPr>
      <p:grpSpPr>
        <a:xfrm>
          <a:off x="0" y="0"/>
          <a:ext cx="0" cy="0"/>
          <a:chOff x="0" y="0"/>
          <a:chExt cx="0" cy="0"/>
        </a:xfrm>
      </p:grpSpPr>
      <p:sp>
        <p:nvSpPr>
          <p:cNvPr id="453" name="Google Shape;453;p1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54" name="Google Shape;454;p1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455" name="Google Shape;455;p1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1" r:id="rId5"/>
    <p:sldLayoutId id="2147483792" r:id="rId6"/>
    <p:sldLayoutId id="2147483794" r:id="rId7"/>
    <p:sldLayoutId id="2147483796" r:id="rId8"/>
    <p:sldLayoutId id="214748380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0.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0.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0.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0.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0.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5.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9.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5.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01"/>
          <p:cNvSpPr txBox="1"/>
          <p:nvPr/>
        </p:nvSpPr>
        <p:spPr>
          <a:xfrm>
            <a:off x="1127531" y="1670671"/>
            <a:ext cx="6651422" cy="10987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6600" b="1" i="0" u="none" strike="noStrike" cap="none" dirty="0">
                <a:solidFill>
                  <a:srgbClr val="EAFF6A"/>
                </a:solidFill>
                <a:latin typeface="DM Sans"/>
                <a:ea typeface="DM Sans"/>
                <a:cs typeface="DM Sans"/>
                <a:sym typeface="DM Sans"/>
              </a:rPr>
              <a:t>Bienvenidos</a:t>
            </a:r>
            <a:endParaRPr sz="6600" b="1" i="0" u="none" strike="noStrike" cap="none" dirty="0">
              <a:solidFill>
                <a:srgbClr val="EAFF6A"/>
              </a:solidFill>
              <a:latin typeface="DM Sans"/>
              <a:ea typeface="DM Sans"/>
              <a:cs typeface="DM Sans"/>
              <a:sym typeface="DM Sans"/>
            </a:endParaRPr>
          </a:p>
        </p:txBody>
      </p:sp>
      <p:sp>
        <p:nvSpPr>
          <p:cNvPr id="2" name="Google Shape;570;p162">
            <a:extLst>
              <a:ext uri="{FF2B5EF4-FFF2-40B4-BE49-F238E27FC236}">
                <a16:creationId xmlns:a16="http://schemas.microsoft.com/office/drawing/2014/main" id="{4F2F41D2-DCF4-8E3D-EC29-24188014FF54}"/>
              </a:ext>
            </a:extLst>
          </p:cNvPr>
          <p:cNvSpPr txBox="1"/>
          <p:nvPr/>
        </p:nvSpPr>
        <p:spPr>
          <a:xfrm>
            <a:off x="1199807" y="2557770"/>
            <a:ext cx="6221400" cy="10156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03</a:t>
            </a:r>
          </a:p>
          <a:p>
            <a:pPr marL="0" marR="0" lvl="0" indent="0" algn="ctr" rtl="0">
              <a:lnSpc>
                <a:spcPct val="90000"/>
              </a:lnSpc>
              <a:spcBef>
                <a:spcPts val="0"/>
              </a:spcBef>
              <a:spcAft>
                <a:spcPts val="0"/>
              </a:spcAft>
              <a:buClr>
                <a:srgbClr val="000000"/>
              </a:buClr>
              <a:buSzPts val="4000"/>
              <a:buFont typeface="Arial"/>
              <a:buNone/>
            </a:pPr>
            <a:r>
              <a:rPr lang="es" sz="2800" b="1" i="1" dirty="0">
                <a:solidFill>
                  <a:schemeClr val="lt1"/>
                </a:solidFill>
                <a:latin typeface="DM Sans"/>
                <a:ea typeface="DM Sans"/>
                <a:cs typeface="DM Sans"/>
                <a:sym typeface="DM Sans"/>
              </a:rPr>
              <a:t>en unos minutos arrancamos…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817"/>
        <p:cNvGrpSpPr/>
        <p:nvPr/>
      </p:nvGrpSpPr>
      <p:grpSpPr>
        <a:xfrm>
          <a:off x="0" y="0"/>
          <a:ext cx="0" cy="0"/>
          <a:chOff x="0" y="0"/>
          <a:chExt cx="0" cy="0"/>
        </a:xfrm>
      </p:grpSpPr>
      <p:sp>
        <p:nvSpPr>
          <p:cNvPr id="818" name="Google Shape;818;p195"/>
          <p:cNvSpPr txBox="1"/>
          <p:nvPr/>
        </p:nvSpPr>
        <p:spPr>
          <a:xfrm>
            <a:off x="270475" y="193575"/>
            <a:ext cx="8598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operador nullish y variables privadas</a:t>
            </a:r>
            <a:endParaRPr sz="3500" b="1">
              <a:solidFill>
                <a:schemeClr val="lt1"/>
              </a:solidFill>
              <a:latin typeface="DM Sans"/>
              <a:ea typeface="DM Sans"/>
              <a:cs typeface="DM Sans"/>
              <a:sym typeface="DM Sans"/>
            </a:endParaRPr>
          </a:p>
        </p:txBody>
      </p:sp>
      <p:sp>
        <p:nvSpPr>
          <p:cNvPr id="819" name="Google Shape;819;p195"/>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pic>
        <p:nvPicPr>
          <p:cNvPr id="820" name="Google Shape;820;p195"/>
          <p:cNvPicPr preferRelativeResize="0"/>
          <p:nvPr/>
        </p:nvPicPr>
        <p:blipFill>
          <a:blip r:embed="rId3">
            <a:alphaModFix/>
          </a:blip>
          <a:stretch>
            <a:fillRect/>
          </a:stretch>
        </p:blipFill>
        <p:spPr>
          <a:xfrm>
            <a:off x="1359987" y="1381300"/>
            <a:ext cx="6419276" cy="3496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732">
          <a:extLst>
            <a:ext uri="{FF2B5EF4-FFF2-40B4-BE49-F238E27FC236}">
              <a16:creationId xmlns:a16="http://schemas.microsoft.com/office/drawing/2014/main" id="{08928C3B-24F3-CFE0-21FF-7C3CEB9046DE}"/>
            </a:ext>
          </a:extLst>
        </p:cNvPr>
        <p:cNvGrpSpPr/>
        <p:nvPr/>
      </p:nvGrpSpPr>
      <p:grpSpPr>
        <a:xfrm>
          <a:off x="0" y="0"/>
          <a:ext cx="0" cy="0"/>
          <a:chOff x="0" y="0"/>
          <a:chExt cx="0" cy="0"/>
        </a:xfrm>
      </p:grpSpPr>
      <p:grpSp>
        <p:nvGrpSpPr>
          <p:cNvPr id="733" name="Google Shape;733;p183">
            <a:extLst>
              <a:ext uri="{FF2B5EF4-FFF2-40B4-BE49-F238E27FC236}">
                <a16:creationId xmlns:a16="http://schemas.microsoft.com/office/drawing/2014/main" id="{963220AC-1875-2369-7F3E-E9C6D3942018}"/>
              </a:ext>
            </a:extLst>
          </p:cNvPr>
          <p:cNvGrpSpPr/>
          <p:nvPr/>
        </p:nvGrpSpPr>
        <p:grpSpPr>
          <a:xfrm>
            <a:off x="473371" y="619433"/>
            <a:ext cx="738905" cy="738905"/>
            <a:chOff x="575612" y="1950748"/>
            <a:chExt cx="431100" cy="431100"/>
          </a:xfrm>
        </p:grpSpPr>
        <p:sp>
          <p:nvSpPr>
            <p:cNvPr id="734" name="Google Shape;734;p183">
              <a:extLst>
                <a:ext uri="{FF2B5EF4-FFF2-40B4-BE49-F238E27FC236}">
                  <a16:creationId xmlns:a16="http://schemas.microsoft.com/office/drawing/2014/main" id="{18F71AED-FC4C-749A-04AE-1B4651700B5D}"/>
                </a:ext>
              </a:extLst>
            </p:cNvPr>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5" name="Google Shape;735;p183" title="ícono para pensar">
              <a:extLst>
                <a:ext uri="{FF2B5EF4-FFF2-40B4-BE49-F238E27FC236}">
                  <a16:creationId xmlns:a16="http://schemas.microsoft.com/office/drawing/2014/main" id="{5595AF05-F9EB-9CF3-ADFA-3926256D5099}"/>
                </a:ext>
              </a:extLst>
            </p:cNvP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736" name="Google Shape;736;p183">
            <a:extLst>
              <a:ext uri="{FF2B5EF4-FFF2-40B4-BE49-F238E27FC236}">
                <a16:creationId xmlns:a16="http://schemas.microsoft.com/office/drawing/2014/main" id="{A21DAD3D-783C-4988-98BD-7241425CBCDF}"/>
              </a:ext>
            </a:extLst>
          </p:cNvPr>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Para pensar</a:t>
            </a:r>
            <a:endParaRPr sz="3500" b="1" i="0" u="none" strike="noStrike" cap="none">
              <a:solidFill>
                <a:srgbClr val="EAFF6A"/>
              </a:solidFill>
              <a:latin typeface="DM Sans"/>
              <a:ea typeface="DM Sans"/>
              <a:cs typeface="DM Sans"/>
              <a:sym typeface="DM Sans"/>
            </a:endParaRPr>
          </a:p>
        </p:txBody>
      </p:sp>
      <p:sp>
        <p:nvSpPr>
          <p:cNvPr id="737" name="Google Shape;737;p183">
            <a:extLst>
              <a:ext uri="{FF2B5EF4-FFF2-40B4-BE49-F238E27FC236}">
                <a16:creationId xmlns:a16="http://schemas.microsoft.com/office/drawing/2014/main" id="{79CE7E8F-71EE-FB4B-4D0E-A587FB6DAFB9}"/>
              </a:ext>
            </a:extLst>
          </p:cNvPr>
          <p:cNvSpPr txBox="1"/>
          <p:nvPr/>
        </p:nvSpPr>
        <p:spPr>
          <a:xfrm>
            <a:off x="473350" y="1626100"/>
            <a:ext cx="77199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Hemos notado muchas cosas que se han implementado a lo largo de ECMAScript.</a:t>
            </a:r>
            <a:endParaRPr sz="2500">
              <a:solidFill>
                <a:srgbClr val="B7B7B7"/>
              </a:solidFill>
              <a:latin typeface="DM Sans"/>
              <a:ea typeface="DM Sans"/>
              <a:cs typeface="DM Sans"/>
              <a:sym typeface="DM Sans"/>
            </a:endParaRPr>
          </a:p>
          <a:p>
            <a:pPr marL="457200" marR="0" lvl="0" indent="-387350" algn="l" rtl="0">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¿Es obligatorio aprender cada nueva implementación para mantenerse en el mundo laboral? </a:t>
            </a:r>
            <a:endParaRPr sz="2500">
              <a:solidFill>
                <a:srgbClr val="B7B7B7"/>
              </a:solidFill>
              <a:latin typeface="DM Sans"/>
              <a:ea typeface="DM Sans"/>
              <a:cs typeface="DM Sans"/>
              <a:sym typeface="DM Sans"/>
            </a:endParaRPr>
          </a:p>
          <a:p>
            <a:pPr marL="457200" marR="0" lvl="0" indent="-387350" algn="l" rtl="0">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¿El uso de una nueva implementación implica el reemplazo de lo viejo?</a:t>
            </a:r>
            <a:endParaRPr sz="2500">
              <a:solidFill>
                <a:srgbClr val="B7B7B7"/>
              </a:solidFill>
              <a:latin typeface="DM Sans"/>
              <a:ea typeface="DM Sans"/>
              <a:cs typeface="DM Sans"/>
              <a:sym typeface="DM Sans"/>
            </a:endParaRPr>
          </a:p>
        </p:txBody>
      </p:sp>
    </p:spTree>
    <p:extLst>
      <p:ext uri="{BB962C8B-B14F-4D97-AF65-F5344CB8AC3E}">
        <p14:creationId xmlns:p14="http://schemas.microsoft.com/office/powerpoint/2010/main" val="415088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700"/>
        <p:cNvGrpSpPr/>
        <p:nvPr/>
      </p:nvGrpSpPr>
      <p:grpSpPr>
        <a:xfrm>
          <a:off x="0" y="0"/>
          <a:ext cx="0" cy="0"/>
          <a:chOff x="0" y="0"/>
          <a:chExt cx="0" cy="0"/>
        </a:xfrm>
      </p:grpSpPr>
      <p:grpSp>
        <p:nvGrpSpPr>
          <p:cNvPr id="701" name="Google Shape;701;p179"/>
          <p:cNvGrpSpPr/>
          <p:nvPr/>
        </p:nvGrpSpPr>
        <p:grpSpPr>
          <a:xfrm>
            <a:off x="4202556" y="994173"/>
            <a:ext cx="738900" cy="738900"/>
            <a:chOff x="974706" y="2467173"/>
            <a:chExt cx="738900" cy="738900"/>
          </a:xfrm>
        </p:grpSpPr>
        <p:sp>
          <p:nvSpPr>
            <p:cNvPr id="702" name="Google Shape;702;p17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3" name="Google Shape;703;p17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04" name="Google Shape;704;p179"/>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highlight>
                <a:srgbClr val="EAFF6A"/>
              </a:highlight>
              <a:latin typeface="DM Sans"/>
              <a:ea typeface="DM Sans"/>
              <a:cs typeface="DM Sans"/>
              <a:sym typeface="DM Sans"/>
            </a:endParaRPr>
          </a:p>
        </p:txBody>
      </p:sp>
      <p:sp>
        <p:nvSpPr>
          <p:cNvPr id="705" name="Google Shape;705;p179"/>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15-20 min</a:t>
            </a:r>
            <a:endParaRPr sz="2000" b="1" i="0" u="none" strike="noStrike" cap="none">
              <a:solidFill>
                <a:srgbClr val="83AEFB"/>
              </a:solidFill>
              <a:latin typeface="DM Sans"/>
              <a:ea typeface="DM Sans"/>
              <a:cs typeface="DM Sans"/>
              <a:sym typeface="DM Sans"/>
            </a:endParaRPr>
          </a:p>
        </p:txBody>
      </p:sp>
      <p:sp>
        <p:nvSpPr>
          <p:cNvPr id="706" name="Google Shape;706;p179"/>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Pongamos en práctica algunos de los módulos vistos en los ejemplos</a:t>
            </a:r>
            <a:endParaRPr sz="2000" b="0" i="0" u="none" strike="noStrike" cap="none">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3861990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710"/>
        <p:cNvGrpSpPr/>
        <p:nvPr/>
      </p:nvGrpSpPr>
      <p:grpSpPr>
        <a:xfrm>
          <a:off x="0" y="0"/>
          <a:ext cx="0" cy="0"/>
          <a:chOff x="0" y="0"/>
          <a:chExt cx="0" cy="0"/>
        </a:xfrm>
      </p:grpSpPr>
      <p:grpSp>
        <p:nvGrpSpPr>
          <p:cNvPr id="711" name="Google Shape;711;p180"/>
          <p:cNvGrpSpPr/>
          <p:nvPr/>
        </p:nvGrpSpPr>
        <p:grpSpPr>
          <a:xfrm>
            <a:off x="457347" y="468298"/>
            <a:ext cx="431074" cy="431074"/>
            <a:chOff x="974706" y="2467173"/>
            <a:chExt cx="738900" cy="738900"/>
          </a:xfrm>
        </p:grpSpPr>
        <p:sp>
          <p:nvSpPr>
            <p:cNvPr id="712" name="Google Shape;712;p18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3" name="Google Shape;713;p18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14" name="Google Shape;714;p180"/>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latin typeface="DM Sans"/>
              <a:ea typeface="DM Sans"/>
              <a:cs typeface="DM Sans"/>
              <a:sym typeface="DM Sans"/>
            </a:endParaRPr>
          </a:p>
        </p:txBody>
      </p:sp>
      <p:pic>
        <p:nvPicPr>
          <p:cNvPr id="715" name="Google Shape;715;p18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716" name="Google Shape;716;p180"/>
          <p:cNvSpPr txBox="1"/>
          <p:nvPr/>
        </p:nvSpPr>
        <p:spPr>
          <a:xfrm>
            <a:off x="501450" y="2164625"/>
            <a:ext cx="82590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Dados los objetos indicados en la siguiente diapositiva: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Realizar una lista nueva  (array) que contenga todos los tipos de productos (no cantidades), consejo: utilizar </a:t>
            </a:r>
            <a:r>
              <a:rPr lang="es" sz="1350" b="1">
                <a:latin typeface="DM Sans"/>
                <a:ea typeface="DM Sans"/>
                <a:cs typeface="DM Sans"/>
                <a:sym typeface="DM Sans"/>
              </a:rPr>
              <a:t>Object.keys</a:t>
            </a:r>
            <a:r>
              <a:rPr lang="es" sz="1350">
                <a:latin typeface="DM Sans"/>
                <a:ea typeface="DM Sans"/>
                <a:cs typeface="DM Sans"/>
                <a:sym typeface="DM Sans"/>
              </a:rPr>
              <a:t> y </a:t>
            </a:r>
            <a:r>
              <a:rPr lang="es" sz="1350" b="1">
                <a:latin typeface="DM Sans"/>
                <a:ea typeface="DM Sans"/>
                <a:cs typeface="DM Sans"/>
                <a:sym typeface="DM Sans"/>
              </a:rPr>
              <a:t>Array.includes. </a:t>
            </a:r>
            <a:r>
              <a:rPr lang="es" sz="1350">
                <a:latin typeface="DM Sans"/>
                <a:ea typeface="DM Sans"/>
                <a:cs typeface="DM Sans"/>
                <a:sym typeface="DM Sans"/>
              </a:rPr>
              <a:t>Mostrar el array por consola.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Posteriormente, obtener el total de productos vendidos por todos los objetos (utilizar </a:t>
            </a:r>
            <a:r>
              <a:rPr lang="es" sz="1350" b="1">
                <a:latin typeface="DM Sans"/>
                <a:ea typeface="DM Sans"/>
                <a:cs typeface="DM Sans"/>
                <a:sym typeface="DM Sans"/>
              </a:rPr>
              <a:t>Object.values)</a:t>
            </a:r>
            <a:endParaRPr sz="1350" b="1">
              <a:latin typeface="DM Sans"/>
              <a:ea typeface="DM Sans"/>
              <a:cs typeface="DM Sans"/>
              <a:sym typeface="DM Sans"/>
            </a:endParaRPr>
          </a:p>
        </p:txBody>
      </p:sp>
      <p:sp>
        <p:nvSpPr>
          <p:cNvPr id="717" name="Google Shape;717;p18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2501362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721"/>
        <p:cNvGrpSpPr/>
        <p:nvPr/>
      </p:nvGrpSpPr>
      <p:grpSpPr>
        <a:xfrm>
          <a:off x="0" y="0"/>
          <a:ext cx="0" cy="0"/>
          <a:chOff x="0" y="0"/>
          <a:chExt cx="0" cy="0"/>
        </a:xfrm>
      </p:grpSpPr>
      <p:sp>
        <p:nvSpPr>
          <p:cNvPr id="722" name="Google Shape;722;p181"/>
          <p:cNvSpPr txBox="1"/>
          <p:nvPr/>
        </p:nvSpPr>
        <p:spPr>
          <a:xfrm>
            <a:off x="464850" y="309600"/>
            <a:ext cx="8214300" cy="41220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300"/>
              <a:buFont typeface="Arial"/>
              <a:buNone/>
            </a:pPr>
            <a:r>
              <a:rPr lang="es" sz="1300" b="0" i="0" u="none" strike="noStrike" cap="none">
                <a:solidFill>
                  <a:srgbClr val="569CD6"/>
                </a:solidFill>
                <a:highlight>
                  <a:srgbClr val="1E1E1E"/>
                </a:highlight>
                <a:latin typeface="Courier New"/>
                <a:ea typeface="Courier New"/>
                <a:cs typeface="Courier New"/>
                <a:sym typeface="Courier New"/>
              </a:rPr>
              <a:t>const</a:t>
            </a:r>
            <a:r>
              <a:rPr lang="es" sz="1300" b="0" i="0" u="none" strike="noStrike" cap="none">
                <a:solidFill>
                  <a:srgbClr val="D4D4D4"/>
                </a:solidFill>
                <a:highlight>
                  <a:srgbClr val="1E1E1E"/>
                </a:highlight>
                <a:latin typeface="Courier New"/>
                <a:ea typeface="Courier New"/>
                <a:cs typeface="Courier New"/>
                <a:sym typeface="Courier New"/>
              </a:rPr>
              <a:t> </a:t>
            </a:r>
            <a:r>
              <a:rPr lang="es" sz="1300">
                <a:solidFill>
                  <a:srgbClr val="9CDCFE"/>
                </a:solidFill>
                <a:highlight>
                  <a:srgbClr val="1E1E1E"/>
                </a:highlight>
                <a:latin typeface="Courier New"/>
                <a:ea typeface="Courier New"/>
                <a:cs typeface="Courier New"/>
                <a:sym typeface="Courier New"/>
              </a:rPr>
              <a:t>objetos =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manzanas:3,</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peras:2,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carne:1,</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jugos:5,</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dulces:2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sandias:1,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huevos:6,</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jugos:1,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panes:4</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a:t>
            </a:r>
            <a:endParaRPr sz="1300">
              <a:solidFill>
                <a:srgbClr val="9CDCFE"/>
              </a:solidFill>
              <a:highlight>
                <a:srgbClr val="1E1E1E"/>
              </a:highlight>
              <a:latin typeface="Courier New"/>
              <a:ea typeface="Courier New"/>
              <a:cs typeface="Courier New"/>
              <a:sym typeface="Courier New"/>
            </a:endParaRPr>
          </a:p>
        </p:txBody>
      </p:sp>
    </p:spTree>
    <p:extLst>
      <p:ext uri="{BB962C8B-B14F-4D97-AF65-F5344CB8AC3E}">
        <p14:creationId xmlns:p14="http://schemas.microsoft.com/office/powerpoint/2010/main" val="3564471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595"/>
        <p:cNvGrpSpPr/>
        <p:nvPr/>
      </p:nvGrpSpPr>
      <p:grpSpPr>
        <a:xfrm>
          <a:off x="0" y="0"/>
          <a:ext cx="0" cy="0"/>
          <a:chOff x="0" y="0"/>
          <a:chExt cx="0" cy="0"/>
        </a:xfrm>
      </p:grpSpPr>
      <p:grpSp>
        <p:nvGrpSpPr>
          <p:cNvPr id="596" name="Google Shape;596;p158"/>
          <p:cNvGrpSpPr/>
          <p:nvPr/>
        </p:nvGrpSpPr>
        <p:grpSpPr>
          <a:xfrm>
            <a:off x="4202556" y="994173"/>
            <a:ext cx="738900" cy="738900"/>
            <a:chOff x="974706" y="2467173"/>
            <a:chExt cx="738900" cy="738900"/>
          </a:xfrm>
        </p:grpSpPr>
        <p:sp>
          <p:nvSpPr>
            <p:cNvPr id="597" name="Google Shape;597;p158"/>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98" name="Google Shape;598;p158"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99" name="Google Shape;599;p158"/>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Proyecto de node</a:t>
            </a:r>
            <a:endParaRPr sz="4000" b="1" i="0" u="none" strike="noStrike" cap="none" dirty="0">
              <a:solidFill>
                <a:schemeClr val="dk1"/>
              </a:solidFill>
              <a:highlight>
                <a:srgbClr val="EAFF6A"/>
              </a:highlight>
              <a:latin typeface="DM Sans"/>
              <a:ea typeface="DM Sans"/>
              <a:cs typeface="DM Sans"/>
              <a:sym typeface="DM Sans"/>
            </a:endParaRPr>
          </a:p>
        </p:txBody>
      </p:sp>
      <p:sp>
        <p:nvSpPr>
          <p:cNvPr id="600" name="Google Shape;600;p158"/>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dirty="0">
                <a:solidFill>
                  <a:srgbClr val="83AEFB"/>
                </a:solidFill>
                <a:latin typeface="DM Sans"/>
                <a:ea typeface="DM Sans"/>
                <a:cs typeface="DM Sans"/>
                <a:sym typeface="DM Sans"/>
              </a:rPr>
              <a:t>Duración: </a:t>
            </a:r>
            <a:r>
              <a:rPr lang="es" sz="2000" b="1" dirty="0">
                <a:solidFill>
                  <a:srgbClr val="83AEFB"/>
                </a:solidFill>
                <a:latin typeface="DM Sans"/>
                <a:ea typeface="DM Sans"/>
                <a:cs typeface="DM Sans"/>
                <a:sym typeface="DM Sans"/>
              </a:rPr>
              <a:t>10 min</a:t>
            </a:r>
            <a:endParaRPr sz="2000" b="1" i="0" u="none" strike="noStrike" cap="none" dirty="0">
              <a:solidFill>
                <a:srgbClr val="83AEFB"/>
              </a:solidFill>
              <a:latin typeface="DM Sans"/>
              <a:ea typeface="DM Sans"/>
              <a:cs typeface="DM Sans"/>
              <a:sym typeface="DM Sans"/>
            </a:endParaRPr>
          </a:p>
        </p:txBody>
      </p:sp>
      <p:sp>
        <p:nvSpPr>
          <p:cNvPr id="601" name="Google Shape;601;p158"/>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dirty="0">
                <a:solidFill>
                  <a:srgbClr val="999999"/>
                </a:solidFill>
                <a:latin typeface="DM Sans"/>
                <a:ea typeface="DM Sans"/>
                <a:cs typeface="DM Sans"/>
                <a:sym typeface="DM Sans"/>
              </a:rPr>
              <a:t>Actividad de repaso para fortalecer conceptos de node y javascript</a:t>
            </a:r>
            <a:endParaRPr sz="2000" b="0" i="0" u="none" strike="noStrike" cap="none" dirty="0">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329666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605"/>
        <p:cNvGrpSpPr/>
        <p:nvPr/>
      </p:nvGrpSpPr>
      <p:grpSpPr>
        <a:xfrm>
          <a:off x="0" y="0"/>
          <a:ext cx="0" cy="0"/>
          <a:chOff x="0" y="0"/>
          <a:chExt cx="0" cy="0"/>
        </a:xfrm>
      </p:grpSpPr>
      <p:grpSp>
        <p:nvGrpSpPr>
          <p:cNvPr id="606" name="Google Shape;606;p159"/>
          <p:cNvGrpSpPr/>
          <p:nvPr/>
        </p:nvGrpSpPr>
        <p:grpSpPr>
          <a:xfrm>
            <a:off x="457347" y="424337"/>
            <a:ext cx="431074" cy="431074"/>
            <a:chOff x="974706" y="2467173"/>
            <a:chExt cx="738900" cy="738900"/>
          </a:xfrm>
        </p:grpSpPr>
        <p:sp>
          <p:nvSpPr>
            <p:cNvPr id="607" name="Google Shape;607;p15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8" name="Google Shape;608;p15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09" name="Google Shape;609;p159"/>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Proyecto de node</a:t>
            </a:r>
            <a:endParaRPr sz="4000" b="1" i="0" u="none" strike="noStrike" cap="none" dirty="0">
              <a:solidFill>
                <a:schemeClr val="dk1"/>
              </a:solidFill>
              <a:latin typeface="DM Sans"/>
              <a:ea typeface="DM Sans"/>
              <a:cs typeface="DM Sans"/>
              <a:sym typeface="DM Sans"/>
            </a:endParaRPr>
          </a:p>
        </p:txBody>
      </p:sp>
      <p:pic>
        <p:nvPicPr>
          <p:cNvPr id="610" name="Google Shape;610;p159"/>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611" name="Google Shape;611;p159"/>
          <p:cNvSpPr txBox="1"/>
          <p:nvPr/>
        </p:nvSpPr>
        <p:spPr>
          <a:xfrm>
            <a:off x="549525" y="2480625"/>
            <a:ext cx="7566900" cy="1223382"/>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Crear un proyecto de node que genere 10000 números aleatorios en un rango de 1 a 20.</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Crear un objeto </a:t>
            </a:r>
            <a:r>
              <a:rPr lang="es" sz="1350" dirty="0">
                <a:solidFill>
                  <a:schemeClr val="dk1"/>
                </a:solidFill>
                <a:highlight>
                  <a:schemeClr val="lt1"/>
                </a:highlight>
                <a:latin typeface="DM Sans"/>
                <a:ea typeface="DM Sans"/>
                <a:cs typeface="DM Sans"/>
                <a:sym typeface="DM Sans"/>
              </a:rPr>
              <a:t>cuyas claves sean los números generados y el valor asociado a cada clave será la cantidad de veces que salió dicho número. Representar por consola los resultados.</a:t>
            </a:r>
            <a:endParaRPr sz="1350" dirty="0">
              <a:latin typeface="DM Sans"/>
              <a:ea typeface="DM Sans"/>
              <a:cs typeface="DM Sans"/>
              <a:sym typeface="DM Sans"/>
            </a:endParaRPr>
          </a:p>
        </p:txBody>
      </p:sp>
      <p:sp>
        <p:nvSpPr>
          <p:cNvPr id="612" name="Google Shape;612;p159"/>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dirty="0">
                <a:solidFill>
                  <a:schemeClr val="dk1"/>
                </a:solidFill>
                <a:latin typeface="DM Sans"/>
                <a:ea typeface="DM Sans"/>
                <a:cs typeface="DM Sans"/>
                <a:sym typeface="DM Sans"/>
              </a:rPr>
              <a:t>ACTIVIDAD EN CLASE</a:t>
            </a:r>
            <a:endParaRPr sz="1400" b="0" i="0" u="none" strike="noStrike" cap="none" dirty="0">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3720782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741">
          <a:extLst>
            <a:ext uri="{FF2B5EF4-FFF2-40B4-BE49-F238E27FC236}">
              <a16:creationId xmlns:a16="http://schemas.microsoft.com/office/drawing/2014/main" id="{484E1EA4-1484-CB0C-FDD2-B529E5CDA4BE}"/>
            </a:ext>
          </a:extLst>
        </p:cNvPr>
        <p:cNvGrpSpPr/>
        <p:nvPr/>
      </p:nvGrpSpPr>
      <p:grpSpPr>
        <a:xfrm>
          <a:off x="0" y="0"/>
          <a:ext cx="0" cy="0"/>
          <a:chOff x="0" y="0"/>
          <a:chExt cx="0" cy="0"/>
        </a:xfrm>
      </p:grpSpPr>
      <p:sp>
        <p:nvSpPr>
          <p:cNvPr id="742" name="Google Shape;742;p184">
            <a:extLst>
              <a:ext uri="{FF2B5EF4-FFF2-40B4-BE49-F238E27FC236}">
                <a16:creationId xmlns:a16="http://schemas.microsoft.com/office/drawing/2014/main" id="{78278D4F-E6BE-4EBD-C53F-CE93934AAA37}"/>
              </a:ext>
            </a:extLst>
          </p:cNvPr>
          <p:cNvSpPr txBox="1"/>
          <p:nvPr/>
        </p:nvSpPr>
        <p:spPr>
          <a:xfrm>
            <a:off x="1461288" y="1648200"/>
            <a:ext cx="6221400" cy="1292631"/>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chemeClr val="lt1"/>
                </a:solidFill>
                <a:latin typeface="DM Sans"/>
                <a:ea typeface="DM Sans"/>
                <a:cs typeface="DM Sans"/>
                <a:sym typeface="DM Sans"/>
              </a:rPr>
              <a:t>Ejercitación Archivos </a:t>
            </a:r>
            <a:r>
              <a:rPr lang="es" sz="4000" b="1" dirty="0">
                <a:solidFill>
                  <a:schemeClr val="accent4"/>
                </a:solidFill>
                <a:latin typeface="DM Sans"/>
                <a:ea typeface="DM Sans"/>
                <a:cs typeface="DM Sans"/>
                <a:sym typeface="DM Sans"/>
              </a:rPr>
              <a:t>dependencia fs</a:t>
            </a:r>
            <a:endParaRPr sz="4000" b="1" i="0" u="none" strike="noStrike" cap="none" dirty="0">
              <a:solidFill>
                <a:schemeClr val="accent4"/>
              </a:solidFill>
              <a:latin typeface="DM Sans"/>
              <a:ea typeface="DM Sans"/>
              <a:cs typeface="DM Sans"/>
              <a:sym typeface="DM Sans"/>
            </a:endParaRPr>
          </a:p>
        </p:txBody>
      </p:sp>
    </p:spTree>
    <p:extLst>
      <p:ext uri="{BB962C8B-B14F-4D97-AF65-F5344CB8AC3E}">
        <p14:creationId xmlns:p14="http://schemas.microsoft.com/office/powerpoint/2010/main" val="1889473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782">
          <a:extLst>
            <a:ext uri="{FF2B5EF4-FFF2-40B4-BE49-F238E27FC236}">
              <a16:creationId xmlns:a16="http://schemas.microsoft.com/office/drawing/2014/main" id="{A5A15221-AD08-72E2-9167-E1B7A879945B}"/>
            </a:ext>
          </a:extLst>
        </p:cNvPr>
        <p:cNvGrpSpPr/>
        <p:nvPr/>
      </p:nvGrpSpPr>
      <p:grpSpPr>
        <a:xfrm>
          <a:off x="0" y="0"/>
          <a:ext cx="0" cy="0"/>
          <a:chOff x="0" y="0"/>
          <a:chExt cx="0" cy="0"/>
        </a:xfrm>
      </p:grpSpPr>
      <p:grpSp>
        <p:nvGrpSpPr>
          <p:cNvPr id="783" name="Google Shape;783;p192">
            <a:extLst>
              <a:ext uri="{FF2B5EF4-FFF2-40B4-BE49-F238E27FC236}">
                <a16:creationId xmlns:a16="http://schemas.microsoft.com/office/drawing/2014/main" id="{F29D24E7-0813-831F-3491-D6C542C043BE}"/>
              </a:ext>
            </a:extLst>
          </p:cNvPr>
          <p:cNvGrpSpPr/>
          <p:nvPr/>
        </p:nvGrpSpPr>
        <p:grpSpPr>
          <a:xfrm>
            <a:off x="4202556" y="994173"/>
            <a:ext cx="738900" cy="738900"/>
            <a:chOff x="974706" y="2467173"/>
            <a:chExt cx="738900" cy="738900"/>
          </a:xfrm>
        </p:grpSpPr>
        <p:sp>
          <p:nvSpPr>
            <p:cNvPr id="784" name="Google Shape;784;p192">
              <a:extLst>
                <a:ext uri="{FF2B5EF4-FFF2-40B4-BE49-F238E27FC236}">
                  <a16:creationId xmlns:a16="http://schemas.microsoft.com/office/drawing/2014/main" id="{E7BD7A76-9B06-028A-8C8B-6F8930990327}"/>
                </a:ext>
              </a:extLst>
            </p:cNvPr>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5" name="Google Shape;785;p192" title="ícono de actividad en clase">
              <a:extLst>
                <a:ext uri="{FF2B5EF4-FFF2-40B4-BE49-F238E27FC236}">
                  <a16:creationId xmlns:a16="http://schemas.microsoft.com/office/drawing/2014/main" id="{055BF83E-B7F0-2AF0-2FA6-8E947CB2315D}"/>
                </a:ext>
              </a:extLst>
            </p:cNvPr>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86" name="Google Shape;786;p192">
            <a:extLst>
              <a:ext uri="{FF2B5EF4-FFF2-40B4-BE49-F238E27FC236}">
                <a16:creationId xmlns:a16="http://schemas.microsoft.com/office/drawing/2014/main" id="{2C9E064D-89BD-7355-9261-5647CF2D4CCF}"/>
              </a:ext>
            </a:extLst>
          </p:cNvPr>
          <p:cNvSpPr txBox="1"/>
          <p:nvPr/>
        </p:nvSpPr>
        <p:spPr>
          <a:xfrm>
            <a:off x="1461300" y="2208625"/>
            <a:ext cx="60909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Almacenar fecha y hora</a:t>
            </a:r>
            <a:endParaRPr sz="4000" b="1" i="0" u="none" strike="noStrike" cap="none">
              <a:solidFill>
                <a:schemeClr val="dk1"/>
              </a:solidFill>
              <a:highlight>
                <a:srgbClr val="EAFF6A"/>
              </a:highlight>
              <a:latin typeface="DM Sans"/>
              <a:ea typeface="DM Sans"/>
              <a:cs typeface="DM Sans"/>
              <a:sym typeface="DM Sans"/>
            </a:endParaRPr>
          </a:p>
        </p:txBody>
      </p:sp>
      <p:sp>
        <p:nvSpPr>
          <p:cNvPr id="787" name="Google Shape;787;p192">
            <a:extLst>
              <a:ext uri="{FF2B5EF4-FFF2-40B4-BE49-F238E27FC236}">
                <a16:creationId xmlns:a16="http://schemas.microsoft.com/office/drawing/2014/main" id="{D066EDA6-7116-8E39-8D17-82C367BD4157}"/>
              </a:ext>
            </a:extLst>
          </p:cNvPr>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5-10 min</a:t>
            </a:r>
            <a:endParaRPr sz="2000" b="1" i="0" u="none" strike="noStrike" cap="none">
              <a:solidFill>
                <a:srgbClr val="83AEFB"/>
              </a:solidFill>
              <a:latin typeface="DM Sans"/>
              <a:ea typeface="DM Sans"/>
              <a:cs typeface="DM Sans"/>
              <a:sym typeface="DM Sans"/>
            </a:endParaRPr>
          </a:p>
        </p:txBody>
      </p:sp>
      <p:sp>
        <p:nvSpPr>
          <p:cNvPr id="788" name="Google Shape;788;p192">
            <a:extLst>
              <a:ext uri="{FF2B5EF4-FFF2-40B4-BE49-F238E27FC236}">
                <a16:creationId xmlns:a16="http://schemas.microsoft.com/office/drawing/2014/main" id="{71ADCA2C-F954-ABAA-71FA-1A1B46637E71}"/>
              </a:ext>
            </a:extLst>
          </p:cNvPr>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Práctica para repasar los conceptos de archivos con callbacks</a:t>
            </a:r>
            <a:endParaRPr sz="2000" b="0" i="0" u="none" strike="noStrike" cap="none">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2645219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792">
          <a:extLst>
            <a:ext uri="{FF2B5EF4-FFF2-40B4-BE49-F238E27FC236}">
              <a16:creationId xmlns:a16="http://schemas.microsoft.com/office/drawing/2014/main" id="{D9B56786-8484-2F77-DA18-F89D74CDDA79}"/>
            </a:ext>
          </a:extLst>
        </p:cNvPr>
        <p:cNvGrpSpPr/>
        <p:nvPr/>
      </p:nvGrpSpPr>
      <p:grpSpPr>
        <a:xfrm>
          <a:off x="0" y="0"/>
          <a:ext cx="0" cy="0"/>
          <a:chOff x="0" y="0"/>
          <a:chExt cx="0" cy="0"/>
        </a:xfrm>
      </p:grpSpPr>
      <p:grpSp>
        <p:nvGrpSpPr>
          <p:cNvPr id="793" name="Google Shape;793;p193">
            <a:extLst>
              <a:ext uri="{FF2B5EF4-FFF2-40B4-BE49-F238E27FC236}">
                <a16:creationId xmlns:a16="http://schemas.microsoft.com/office/drawing/2014/main" id="{144D3D9E-0E65-51B4-85E8-8AE9A8389304}"/>
              </a:ext>
            </a:extLst>
          </p:cNvPr>
          <p:cNvGrpSpPr/>
          <p:nvPr/>
        </p:nvGrpSpPr>
        <p:grpSpPr>
          <a:xfrm>
            <a:off x="457347" y="468298"/>
            <a:ext cx="431074" cy="431074"/>
            <a:chOff x="974706" y="2467173"/>
            <a:chExt cx="738900" cy="738900"/>
          </a:xfrm>
        </p:grpSpPr>
        <p:sp>
          <p:nvSpPr>
            <p:cNvPr id="794" name="Google Shape;794;p193">
              <a:extLst>
                <a:ext uri="{FF2B5EF4-FFF2-40B4-BE49-F238E27FC236}">
                  <a16:creationId xmlns:a16="http://schemas.microsoft.com/office/drawing/2014/main" id="{5FC76FED-2457-BF47-2864-90E3119EBF61}"/>
                </a:ext>
              </a:extLst>
            </p:cNvPr>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5" name="Google Shape;795;p193" title="ícono de actividad en clase">
              <a:extLst>
                <a:ext uri="{FF2B5EF4-FFF2-40B4-BE49-F238E27FC236}">
                  <a16:creationId xmlns:a16="http://schemas.microsoft.com/office/drawing/2014/main" id="{A6DEFDF0-298C-DF57-45E2-6DCFE528A6B7}"/>
                </a:ext>
              </a:extLst>
            </p:cNvPr>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96" name="Google Shape;796;p193">
            <a:extLst>
              <a:ext uri="{FF2B5EF4-FFF2-40B4-BE49-F238E27FC236}">
                <a16:creationId xmlns:a16="http://schemas.microsoft.com/office/drawing/2014/main" id="{9D4BE74D-DA54-766A-F234-F1FE354ABA23}"/>
              </a:ext>
            </a:extLst>
          </p:cNvPr>
          <p:cNvSpPr txBox="1"/>
          <p:nvPr/>
        </p:nvSpPr>
        <p:spPr>
          <a:xfrm>
            <a:off x="501450" y="1081750"/>
            <a:ext cx="7622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Almacenar fecha y hora</a:t>
            </a:r>
            <a:endParaRPr sz="4000" b="1" i="0" u="none" strike="noStrike" cap="none">
              <a:solidFill>
                <a:schemeClr val="dk1"/>
              </a:solidFill>
              <a:latin typeface="DM Sans"/>
              <a:ea typeface="DM Sans"/>
              <a:cs typeface="DM Sans"/>
              <a:sym typeface="DM Sans"/>
            </a:endParaRPr>
          </a:p>
        </p:txBody>
      </p:sp>
      <p:pic>
        <p:nvPicPr>
          <p:cNvPr id="797" name="Google Shape;797;p193">
            <a:extLst>
              <a:ext uri="{FF2B5EF4-FFF2-40B4-BE49-F238E27FC236}">
                <a16:creationId xmlns:a16="http://schemas.microsoft.com/office/drawing/2014/main" id="{5A767DCC-D127-747D-731F-D67DB596081D}"/>
              </a:ext>
            </a:extLst>
          </p:cNvPr>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798" name="Google Shape;798;p193">
            <a:extLst>
              <a:ext uri="{FF2B5EF4-FFF2-40B4-BE49-F238E27FC236}">
                <a16:creationId xmlns:a16="http://schemas.microsoft.com/office/drawing/2014/main" id="{8BC31001-A10B-1F21-3B97-CCC222021EEA}"/>
              </a:ext>
            </a:extLst>
          </p:cNvPr>
          <p:cNvSpPr txBox="1"/>
          <p:nvPr/>
        </p:nvSpPr>
        <p:spPr>
          <a:xfrm>
            <a:off x="549525" y="2253750"/>
            <a:ext cx="8082900" cy="8082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Realizar un programa que cree un archivo en el cual escriba la fecha y la hora actual. Posteriormente leer el archivo y mostrar el contenido por consola. </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Utilizar el módulo fs y sus operaciones de tipo callback.</a:t>
            </a:r>
            <a:endParaRPr sz="1350">
              <a:latin typeface="DM Sans"/>
              <a:ea typeface="DM Sans"/>
              <a:cs typeface="DM Sans"/>
              <a:sym typeface="DM Sans"/>
            </a:endParaRPr>
          </a:p>
        </p:txBody>
      </p:sp>
      <p:sp>
        <p:nvSpPr>
          <p:cNvPr id="799" name="Google Shape;799;p193">
            <a:extLst>
              <a:ext uri="{FF2B5EF4-FFF2-40B4-BE49-F238E27FC236}">
                <a16:creationId xmlns:a16="http://schemas.microsoft.com/office/drawing/2014/main" id="{D90414CD-F77F-19F5-4A42-6051DEB3D2E5}"/>
              </a:ext>
            </a:extLst>
          </p:cNvPr>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1098517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57"/>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7"/>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94" name="Google Shape;494;p157"/>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95" name="Google Shape;495;p157"/>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878"/>
        <p:cNvGrpSpPr/>
        <p:nvPr/>
      </p:nvGrpSpPr>
      <p:grpSpPr>
        <a:xfrm>
          <a:off x="0" y="0"/>
          <a:ext cx="0" cy="0"/>
          <a:chOff x="0" y="0"/>
          <a:chExt cx="0" cy="0"/>
        </a:xfrm>
      </p:grpSpPr>
      <p:grpSp>
        <p:nvGrpSpPr>
          <p:cNvPr id="879" name="Google Shape;879;p204"/>
          <p:cNvGrpSpPr/>
          <p:nvPr/>
        </p:nvGrpSpPr>
        <p:grpSpPr>
          <a:xfrm>
            <a:off x="4202556" y="994173"/>
            <a:ext cx="738900" cy="738900"/>
            <a:chOff x="974706" y="2467173"/>
            <a:chExt cx="738900" cy="738900"/>
          </a:xfrm>
        </p:grpSpPr>
        <p:sp>
          <p:nvSpPr>
            <p:cNvPr id="880" name="Google Shape;880;p20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81" name="Google Shape;881;p20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82" name="Google Shape;882;p204"/>
          <p:cNvSpPr txBox="1"/>
          <p:nvPr/>
        </p:nvSpPr>
        <p:spPr>
          <a:xfrm>
            <a:off x="1461300" y="2208625"/>
            <a:ext cx="60909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highlight>
                <a:srgbClr val="EAFF6A"/>
              </a:highlight>
              <a:latin typeface="DM Sans"/>
              <a:ea typeface="DM Sans"/>
              <a:cs typeface="DM Sans"/>
              <a:sym typeface="DM Sans"/>
            </a:endParaRPr>
          </a:p>
        </p:txBody>
      </p:sp>
      <p:sp>
        <p:nvSpPr>
          <p:cNvPr id="883" name="Google Shape;883;p204"/>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10-15 min</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grpSp>
        <p:nvGrpSpPr>
          <p:cNvPr id="888" name="Google Shape;888;p205"/>
          <p:cNvGrpSpPr/>
          <p:nvPr/>
        </p:nvGrpSpPr>
        <p:grpSpPr>
          <a:xfrm>
            <a:off x="457347" y="310169"/>
            <a:ext cx="431074" cy="431074"/>
            <a:chOff x="974706" y="2467173"/>
            <a:chExt cx="738900" cy="738900"/>
          </a:xfrm>
        </p:grpSpPr>
        <p:sp>
          <p:nvSpPr>
            <p:cNvPr id="889" name="Google Shape;889;p205"/>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90" name="Google Shape;890;p20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91" name="Google Shape;891;p205"/>
          <p:cNvSpPr txBox="1"/>
          <p:nvPr/>
        </p:nvSpPr>
        <p:spPr>
          <a:xfrm>
            <a:off x="516800" y="773433"/>
            <a:ext cx="6875627" cy="1292631"/>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Crear un abm de alumnos </a:t>
            </a:r>
            <a:r>
              <a:rPr lang="es" sz="2400" b="1" dirty="0">
                <a:solidFill>
                  <a:schemeClr val="dk1"/>
                </a:solidFill>
                <a:latin typeface="DM Sans"/>
                <a:ea typeface="DM Sans"/>
                <a:cs typeface="DM Sans"/>
                <a:sym typeface="DM Sans"/>
              </a:rPr>
              <a:t>y</a:t>
            </a:r>
            <a:r>
              <a:rPr lang="es" sz="4000" b="1" dirty="0">
                <a:solidFill>
                  <a:schemeClr val="dk1"/>
                </a:solidFill>
                <a:latin typeface="DM Sans"/>
                <a:ea typeface="DM Sans"/>
                <a:cs typeface="DM Sans"/>
                <a:sym typeface="DM Sans"/>
              </a:rPr>
              <a:t> cursos</a:t>
            </a:r>
            <a:endParaRPr sz="4000" b="1" i="0" u="none" strike="noStrike" cap="none" dirty="0">
              <a:solidFill>
                <a:schemeClr val="dk1"/>
              </a:solidFill>
              <a:latin typeface="DM Sans"/>
              <a:ea typeface="DM Sans"/>
              <a:cs typeface="DM Sans"/>
              <a:sym typeface="DM Sans"/>
            </a:endParaRPr>
          </a:p>
        </p:txBody>
      </p:sp>
      <p:pic>
        <p:nvPicPr>
          <p:cNvPr id="892" name="Google Shape;892;p205"/>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893" name="Google Shape;893;p205"/>
          <p:cNvSpPr txBox="1"/>
          <p:nvPr/>
        </p:nvSpPr>
        <p:spPr>
          <a:xfrm>
            <a:off x="530550" y="1981216"/>
            <a:ext cx="7755000" cy="3205143"/>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b="1" dirty="0">
                <a:solidFill>
                  <a:schemeClr val="dk1"/>
                </a:solidFill>
                <a:highlight>
                  <a:schemeClr val="lt1"/>
                </a:highlight>
                <a:latin typeface="DM Sans"/>
                <a:ea typeface="DM Sans"/>
                <a:cs typeface="DM Sans"/>
                <a:sym typeface="DM Sans"/>
              </a:rPr>
              <a:t>Escribir un servidor con ExpressJS, que de soporte a un abm de alumnos / cursos:</a:t>
            </a:r>
            <a:endParaRPr b="1" dirty="0">
              <a:solidFill>
                <a:schemeClr val="dk1"/>
              </a:solidFill>
              <a:highlight>
                <a:schemeClr val="lt1"/>
              </a:highlight>
              <a:latin typeface="DM Sans"/>
              <a:ea typeface="DM Sans"/>
              <a:cs typeface="DM Sans"/>
              <a:sym typeface="DM Sans"/>
            </a:endParaRPr>
          </a:p>
          <a:p>
            <a:pPr marL="457200" lvl="0"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Crear métodos necesarios para dar de alta, listar, y modificar alumnos. Considerar datos básicos: nombre, email, y cursos (de tipo array de objetos)</a:t>
            </a:r>
          </a:p>
          <a:p>
            <a:pPr marL="457200" lvl="0"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Crear métodos para alta y obtención de cursos. Cada curso constará de codigo y descripción.</a:t>
            </a:r>
          </a:p>
          <a:p>
            <a:pPr marL="457200" lvl="0"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Utilizar persistencia en file-system</a:t>
            </a:r>
          </a:p>
          <a:p>
            <a:pPr marL="457200" indent="-295275">
              <a:buSzPts val="1050"/>
              <a:buFont typeface="DM Sans"/>
              <a:buChar char="✓"/>
            </a:pPr>
            <a:r>
              <a:rPr lang="es-AR" dirty="0">
                <a:solidFill>
                  <a:schemeClr val="dk1"/>
                </a:solidFill>
                <a:highlight>
                  <a:schemeClr val="lt1"/>
                </a:highlight>
                <a:latin typeface="DM Sans"/>
                <a:ea typeface="DM Sans"/>
                <a:cs typeface="DM Sans"/>
                <a:sym typeface="DM Sans"/>
              </a:rPr>
              <a:t>Generar una ruta que permita asociar un curso a un alumno</a:t>
            </a:r>
          </a:p>
          <a:p>
            <a:pPr marL="457200" lvl="0" indent="-295275" algn="l" rtl="0">
              <a:lnSpc>
                <a:spcPct val="100000"/>
              </a:lnSpc>
              <a:spcBef>
                <a:spcPts val="0"/>
              </a:spcBef>
              <a:spcAft>
                <a:spcPts val="0"/>
              </a:spcAft>
              <a:buClr>
                <a:srgbClr val="000000"/>
              </a:buClr>
              <a:buSzPts val="1050"/>
              <a:buFont typeface="DM Sans"/>
              <a:buChar char="✓"/>
            </a:pPr>
            <a:r>
              <a:rPr lang="es-AR" dirty="0">
                <a:solidFill>
                  <a:schemeClr val="dk1"/>
                </a:solidFill>
                <a:highlight>
                  <a:schemeClr val="lt1"/>
                </a:highlight>
                <a:latin typeface="DM Sans"/>
                <a:ea typeface="DM Sans"/>
                <a:cs typeface="DM Sans"/>
                <a:sym typeface="DM Sans"/>
              </a:rPr>
              <a:t>Generar una vista donde se pueda listar los cursos, y asociarlos con un botón, a un alumno determinado</a:t>
            </a:r>
            <a:endParaRPr dirty="0">
              <a:solidFill>
                <a:schemeClr val="dk1"/>
              </a:solidFill>
              <a:highlight>
                <a:schemeClr val="lt1"/>
              </a:highlight>
              <a:latin typeface="DM Sans"/>
              <a:ea typeface="DM Sans"/>
              <a:cs typeface="DM Sans"/>
              <a:sym typeface="DM Sans"/>
            </a:endParaRPr>
          </a:p>
          <a:p>
            <a:pPr marL="457200" lvl="0" indent="-295275" algn="l" rtl="0">
              <a:lnSpc>
                <a:spcPct val="100000"/>
              </a:lnSpc>
              <a:spcBef>
                <a:spcPts val="0"/>
              </a:spcBef>
              <a:spcAft>
                <a:spcPts val="0"/>
              </a:spcAft>
              <a:buClr>
                <a:srgbClr val="000000"/>
              </a:buClr>
              <a:buSzPts val="1050"/>
              <a:buFont typeface="DM Sans"/>
              <a:buChar char="✓"/>
            </a:pPr>
            <a:r>
              <a:rPr lang="es-AR" dirty="0">
                <a:solidFill>
                  <a:schemeClr val="dk1"/>
                </a:solidFill>
                <a:highlight>
                  <a:schemeClr val="lt1"/>
                </a:highlight>
                <a:latin typeface="DM Sans"/>
                <a:ea typeface="DM Sans"/>
                <a:cs typeface="DM Sans"/>
                <a:sym typeface="DM Sans"/>
              </a:rPr>
              <a:t>Implementar un socket que permita actualizar online los cursos (en la vista mencionada en el ítem anterior), si se da de alta alguno</a:t>
            </a:r>
          </a:p>
          <a:p>
            <a:pPr marL="457200" lvl="0" indent="-295275" algn="l" rtl="0">
              <a:lnSpc>
                <a:spcPct val="100000"/>
              </a:lnSpc>
              <a:spcBef>
                <a:spcPts val="0"/>
              </a:spcBef>
              <a:spcAft>
                <a:spcPts val="0"/>
              </a:spcAft>
              <a:buClr>
                <a:srgbClr val="000000"/>
              </a:buClr>
              <a:buSzPts val="1050"/>
              <a:buFont typeface="DM Sans"/>
              <a:buChar char="✓"/>
            </a:pPr>
            <a:r>
              <a:rPr lang="es-AR" dirty="0">
                <a:solidFill>
                  <a:schemeClr val="dk1"/>
                </a:solidFill>
                <a:highlight>
                  <a:schemeClr val="lt1"/>
                </a:highlight>
                <a:latin typeface="DM Sans"/>
                <a:ea typeface="DM Sans"/>
                <a:cs typeface="DM Sans"/>
                <a:sym typeface="DM Sans"/>
              </a:rPr>
              <a:t>Estructurar el código en módulos, implementando managers para interactuar con las diferentes entidades.</a:t>
            </a:r>
          </a:p>
          <a:p>
            <a:pPr marL="0" lvl="0" indent="457200" algn="l" rtl="0">
              <a:lnSpc>
                <a:spcPct val="135714"/>
              </a:lnSpc>
              <a:spcBef>
                <a:spcPts val="0"/>
              </a:spcBef>
              <a:spcAft>
                <a:spcPts val="0"/>
              </a:spcAft>
              <a:buNone/>
            </a:pPr>
            <a:endParaRPr sz="1050" dirty="0">
              <a:latin typeface="DM Sans"/>
              <a:ea typeface="DM Sans"/>
              <a:cs typeface="DM Sans"/>
              <a:sym typeface="DM Sans"/>
            </a:endParaRPr>
          </a:p>
        </p:txBody>
      </p:sp>
      <p:sp>
        <p:nvSpPr>
          <p:cNvPr id="894" name="Google Shape;894;p205"/>
          <p:cNvSpPr txBox="1"/>
          <p:nvPr/>
        </p:nvSpPr>
        <p:spPr>
          <a:xfrm>
            <a:off x="930550" y="310146"/>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898"/>
        <p:cNvGrpSpPr/>
        <p:nvPr/>
      </p:nvGrpSpPr>
      <p:grpSpPr>
        <a:xfrm>
          <a:off x="0" y="0"/>
          <a:ext cx="0" cy="0"/>
          <a:chOff x="0" y="0"/>
          <a:chExt cx="0" cy="0"/>
        </a:xfrm>
      </p:grpSpPr>
      <p:grpSp>
        <p:nvGrpSpPr>
          <p:cNvPr id="899" name="Google Shape;899;p206"/>
          <p:cNvGrpSpPr/>
          <p:nvPr/>
        </p:nvGrpSpPr>
        <p:grpSpPr>
          <a:xfrm>
            <a:off x="457347" y="468298"/>
            <a:ext cx="431074" cy="431074"/>
            <a:chOff x="974706" y="2467173"/>
            <a:chExt cx="738900" cy="738900"/>
          </a:xfrm>
        </p:grpSpPr>
        <p:sp>
          <p:nvSpPr>
            <p:cNvPr id="900" name="Google Shape;900;p206"/>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01" name="Google Shape;901;p20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pic>
        <p:nvPicPr>
          <p:cNvPr id="902" name="Google Shape;902;p206"/>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903" name="Google Shape;903;p206"/>
          <p:cNvSpPr txBox="1"/>
          <p:nvPr/>
        </p:nvSpPr>
        <p:spPr>
          <a:xfrm>
            <a:off x="530550" y="2461200"/>
            <a:ext cx="8082900" cy="1693200"/>
          </a:xfrm>
          <a:prstGeom prst="rect">
            <a:avLst/>
          </a:prstGeom>
          <a:noFill/>
          <a:ln>
            <a:noFill/>
          </a:ln>
        </p:spPr>
        <p:txBody>
          <a:bodyPr spcFirstLastPara="1" wrap="square" lIns="91425" tIns="91425" rIns="91425" bIns="91425" anchor="t" anchorCtr="0">
            <a:spAutoFit/>
          </a:bodyPr>
          <a:lstStyle/>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Muestre por consola el objeto info luego de leer el archivo</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Guardar el objeto info en un archivo llamado info.json dentro de la misma carpeta de package.json</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Incluir el manejo de errores (con throw new Error)</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Utilizar el módulo promises de fs dentro de una función async/await y utilizar JSON.stringify + JSON.parse para poder hacer las transformaciones json-&gt;objeto y viceversa</a:t>
            </a:r>
            <a:endParaRPr>
              <a:solidFill>
                <a:schemeClr val="dk1"/>
              </a:solidFill>
              <a:highlight>
                <a:schemeClr val="lt1"/>
              </a:highlight>
              <a:latin typeface="DM Sans"/>
              <a:ea typeface="DM Sans"/>
              <a:cs typeface="DM Sans"/>
              <a:sym typeface="DM Sans"/>
            </a:endParaRPr>
          </a:p>
        </p:txBody>
      </p:sp>
      <p:sp>
        <p:nvSpPr>
          <p:cNvPr id="904" name="Google Shape;904;p206"/>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
        <p:nvSpPr>
          <p:cNvPr id="905" name="Google Shape;905;p206"/>
          <p:cNvSpPr txBox="1"/>
          <p:nvPr/>
        </p:nvSpPr>
        <p:spPr>
          <a:xfrm>
            <a:off x="501450" y="1081750"/>
            <a:ext cx="63867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20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205"/>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p206"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62"/>
          <p:cNvSpPr txBox="1"/>
          <p:nvPr/>
        </p:nvSpPr>
        <p:spPr>
          <a:xfrm>
            <a:off x="1199807" y="1168980"/>
            <a:ext cx="6221400" cy="2539126"/>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03</a:t>
            </a:r>
          </a:p>
          <a:p>
            <a:pPr marL="0" marR="0" lvl="0" indent="0" algn="ctr" rtl="0">
              <a:lnSpc>
                <a:spcPct val="90000"/>
              </a:lnSpc>
              <a:spcBef>
                <a:spcPts val="0"/>
              </a:spcBef>
              <a:spcAft>
                <a:spcPts val="0"/>
              </a:spcAft>
              <a:buClr>
                <a:srgbClr val="000000"/>
              </a:buClr>
              <a:buSzPts val="4000"/>
              <a:buFont typeface="Arial"/>
              <a:buNone/>
            </a:pPr>
            <a:endParaRPr lang="es" sz="32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800" b="1" dirty="0">
                <a:solidFill>
                  <a:schemeClr val="lt1"/>
                </a:solidFill>
                <a:latin typeface="DM Sans"/>
                <a:ea typeface="DM Sans"/>
                <a:cs typeface="DM Sans"/>
                <a:sym typeface="DM Sans"/>
              </a:rPr>
              <a:t>ExpresJS</a:t>
            </a:r>
            <a:endParaRPr lang="es" sz="40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1800" b="1" dirty="0">
                <a:solidFill>
                  <a:schemeClr val="lt1"/>
                </a:solidFill>
                <a:latin typeface="DM Sans"/>
                <a:ea typeface="DM Sans"/>
                <a:cs typeface="DM Sans"/>
                <a:sym typeface="DM Sans"/>
              </a:rPr>
              <a:t>y</a:t>
            </a:r>
          </a:p>
          <a:p>
            <a:pPr marL="0" marR="0" lvl="0" indent="0" algn="ctr" rtl="0">
              <a:lnSpc>
                <a:spcPct val="90000"/>
              </a:lnSpc>
              <a:spcBef>
                <a:spcPts val="0"/>
              </a:spcBef>
              <a:spcAft>
                <a:spcPts val="0"/>
              </a:spcAft>
              <a:buClr>
                <a:srgbClr val="000000"/>
              </a:buClr>
              <a:buSzPts val="4000"/>
              <a:buFont typeface="Arial"/>
              <a:buNone/>
            </a:pPr>
            <a:r>
              <a:rPr lang="es" sz="4000" b="1" dirty="0">
                <a:solidFill>
                  <a:schemeClr val="lt1"/>
                </a:solidFill>
                <a:latin typeface="DM Sans"/>
                <a:ea typeface="DM Sans"/>
                <a:cs typeface="DM Sans"/>
                <a:sym typeface="DM Sans"/>
              </a:rPr>
              <a:t> </a:t>
            </a:r>
            <a:r>
              <a:rPr lang="es" sz="3600" b="1" dirty="0">
                <a:solidFill>
                  <a:schemeClr val="accent6"/>
                </a:solidFill>
                <a:latin typeface="DM Sans"/>
                <a:ea typeface="DM Sans"/>
                <a:cs typeface="DM Sans"/>
                <a:sym typeface="DM Sans"/>
              </a:rPr>
              <a:t>otros…</a:t>
            </a:r>
            <a:endParaRPr sz="4000" b="1" i="0" u="none" strike="noStrike" cap="none" dirty="0">
              <a:solidFill>
                <a:srgbClr val="EAFF6A"/>
              </a:solidFill>
              <a:latin typeface="DM Sans"/>
              <a:ea typeface="DM Sans"/>
              <a:cs typeface="DM Sans"/>
              <a:sym typeface="DM Sans"/>
            </a:endParaRPr>
          </a:p>
        </p:txBody>
      </p:sp>
      <p:sp>
        <p:nvSpPr>
          <p:cNvPr id="2" name="Google Shape;269;p82">
            <a:extLst>
              <a:ext uri="{FF2B5EF4-FFF2-40B4-BE49-F238E27FC236}">
                <a16:creationId xmlns:a16="http://schemas.microsoft.com/office/drawing/2014/main" id="{D87D7AC1-6BCE-EFDE-7AFE-8FBD4D649BA0}"/>
              </a:ext>
            </a:extLst>
          </p:cNvPr>
          <p:cNvSpPr txBox="1"/>
          <p:nvPr/>
        </p:nvSpPr>
        <p:spPr>
          <a:xfrm rot="21446365">
            <a:off x="5211509" y="3052631"/>
            <a:ext cx="1412570" cy="738633"/>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AR" sz="2000" b="1" dirty="0">
                <a:solidFill>
                  <a:srgbClr val="FFFF00"/>
                </a:solidFill>
                <a:latin typeface="Ink Free" panose="03080402000500000000" pitchFamily="66" charset="0"/>
                <a:ea typeface="DM Sans"/>
                <a:cs typeface="DM Sans"/>
                <a:sym typeface="DM Sans"/>
              </a:rPr>
              <a:t>repaso </a:t>
            </a:r>
            <a:r>
              <a:rPr lang="es-AR" sz="2000" b="1" dirty="0" err="1">
                <a:solidFill>
                  <a:srgbClr val="FFFF00"/>
                </a:solidFill>
                <a:latin typeface="Ink Free" panose="03080402000500000000" pitchFamily="66" charset="0"/>
                <a:ea typeface="DM Sans"/>
                <a:cs typeface="DM Sans"/>
                <a:sym typeface="DM Sans"/>
              </a:rPr>
              <a:t>class</a:t>
            </a:r>
            <a:r>
              <a:rPr lang="es" sz="2000" b="1" dirty="0">
                <a:solidFill>
                  <a:srgbClr val="FFFF00"/>
                </a:solidFill>
                <a:latin typeface="Ink Free" panose="03080402000500000000" pitchFamily="66" charset="0"/>
                <a:ea typeface="DM Sans"/>
                <a:cs typeface="DM Sans"/>
                <a:sym typeface="DM Sans"/>
              </a:rPr>
              <a:t> </a:t>
            </a:r>
            <a:endParaRPr sz="2800" b="1" dirty="0">
              <a:solidFill>
                <a:srgbClr val="FFFF00"/>
              </a:solidFill>
              <a:latin typeface="Ink Free" panose="03080402000500000000" pitchFamily="66" charset="0"/>
              <a:ea typeface="DM Sans"/>
              <a:cs typeface="DM Sans"/>
              <a:sym typeface="DM Sans"/>
            </a:endParaRPr>
          </a:p>
        </p:txBody>
      </p:sp>
      <p:sp>
        <p:nvSpPr>
          <p:cNvPr id="3" name="Google Shape;269;p82">
            <a:extLst>
              <a:ext uri="{FF2B5EF4-FFF2-40B4-BE49-F238E27FC236}">
                <a16:creationId xmlns:a16="http://schemas.microsoft.com/office/drawing/2014/main" id="{0324039B-59F9-5DB3-DB78-047F1B757B73}"/>
              </a:ext>
            </a:extLst>
          </p:cNvPr>
          <p:cNvSpPr txBox="1"/>
          <p:nvPr/>
        </p:nvSpPr>
        <p:spPr>
          <a:xfrm rot="481129">
            <a:off x="6303401" y="3888547"/>
            <a:ext cx="1661016" cy="461635"/>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AR" sz="2000" b="1" dirty="0" err="1">
                <a:solidFill>
                  <a:srgbClr val="FFFF00"/>
                </a:solidFill>
                <a:latin typeface="Ink Free" panose="03080402000500000000" pitchFamily="66" charset="0"/>
                <a:ea typeface="DM Sans"/>
                <a:cs typeface="DM Sans"/>
                <a:sym typeface="DM Sans"/>
              </a:rPr>
              <a:t>routers</a:t>
            </a:r>
            <a:r>
              <a:rPr lang="es" sz="2000" b="1" dirty="0">
                <a:solidFill>
                  <a:srgbClr val="FFFF00"/>
                </a:solidFill>
                <a:latin typeface="Ink Free" panose="03080402000500000000" pitchFamily="66" charset="0"/>
                <a:ea typeface="DM Sans"/>
                <a:cs typeface="DM Sans"/>
                <a:sym typeface="DM Sans"/>
              </a:rPr>
              <a:t> </a:t>
            </a:r>
            <a:endParaRPr sz="2800" b="1" dirty="0">
              <a:solidFill>
                <a:srgbClr val="FFFF00"/>
              </a:solidFill>
              <a:latin typeface="Ink Free" panose="03080402000500000000" pitchFamily="66" charset="0"/>
              <a:ea typeface="DM Sans"/>
              <a:cs typeface="DM Sans"/>
              <a:sym typeface="DM Sans"/>
            </a:endParaRPr>
          </a:p>
        </p:txBody>
      </p:sp>
      <p:sp>
        <p:nvSpPr>
          <p:cNvPr id="4" name="Google Shape;269;p82">
            <a:extLst>
              <a:ext uri="{FF2B5EF4-FFF2-40B4-BE49-F238E27FC236}">
                <a16:creationId xmlns:a16="http://schemas.microsoft.com/office/drawing/2014/main" id="{A74C4836-C831-3984-6453-3EE9B0168A3C}"/>
              </a:ext>
            </a:extLst>
          </p:cNvPr>
          <p:cNvSpPr txBox="1"/>
          <p:nvPr/>
        </p:nvSpPr>
        <p:spPr>
          <a:xfrm rot="273769">
            <a:off x="810457" y="3176135"/>
            <a:ext cx="1606601" cy="1292631"/>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AR" sz="2000" b="1" dirty="0">
                <a:solidFill>
                  <a:srgbClr val="FFFF00"/>
                </a:solidFill>
                <a:latin typeface="Ink Free" panose="03080402000500000000" pitchFamily="66" charset="0"/>
                <a:ea typeface="DM Sans"/>
                <a:cs typeface="DM Sans"/>
                <a:sym typeface="DM Sans"/>
              </a:rPr>
              <a:t>M</a:t>
            </a:r>
            <a:r>
              <a:rPr lang="es" sz="2000" b="1" dirty="0">
                <a:solidFill>
                  <a:srgbClr val="FFFF00"/>
                </a:solidFill>
                <a:latin typeface="Ink Free" panose="03080402000500000000" pitchFamily="66" charset="0"/>
                <a:ea typeface="DM Sans"/>
                <a:cs typeface="DM Sans"/>
                <a:sym typeface="DM Sans"/>
              </a:rPr>
              <a:t>iddlewarer, websoekcts, y motores de plantilla </a:t>
            </a:r>
            <a:endParaRPr sz="2800" b="1" dirty="0">
              <a:solidFill>
                <a:srgbClr val="FFFF00"/>
              </a:solidFill>
              <a:latin typeface="Ink Free" panose="03080402000500000000" pitchFamily="66" charset="0"/>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758"/>
        <p:cNvGrpSpPr/>
        <p:nvPr/>
      </p:nvGrpSpPr>
      <p:grpSpPr>
        <a:xfrm>
          <a:off x="0" y="0"/>
          <a:ext cx="0" cy="0"/>
          <a:chOff x="0" y="0"/>
          <a:chExt cx="0" cy="0"/>
        </a:xfrm>
      </p:grpSpPr>
      <p:sp>
        <p:nvSpPr>
          <p:cNvPr id="759" name="Google Shape;759;p187"/>
          <p:cNvSpPr txBox="1"/>
          <p:nvPr/>
        </p:nvSpPr>
        <p:spPr>
          <a:xfrm>
            <a:off x="518600" y="751900"/>
            <a:ext cx="6685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podemos destacar?</a:t>
            </a:r>
            <a:endParaRPr sz="4000" b="1" i="0" u="none" strike="noStrike" cap="none">
              <a:solidFill>
                <a:schemeClr val="dk1"/>
              </a:solidFill>
              <a:latin typeface="DM Sans"/>
              <a:ea typeface="DM Sans"/>
              <a:cs typeface="DM Sans"/>
              <a:sym typeface="DM Sans"/>
            </a:endParaRPr>
          </a:p>
        </p:txBody>
      </p:sp>
      <p:pic>
        <p:nvPicPr>
          <p:cNvPr id="760" name="Google Shape;760;p187"/>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761" name="Google Shape;761;p187"/>
          <p:cNvSpPr txBox="1"/>
          <p:nvPr/>
        </p:nvSpPr>
        <p:spPr>
          <a:xfrm>
            <a:off x="601050" y="1885788"/>
            <a:ext cx="4987200" cy="184662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Las principales funcionalidades de este release son:</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String.trim(): Remueve los espacios innecesarios en una cadena. Sirve para validar cadenas enviadas vacías o eliminar los espacios iniciales y finales.</a:t>
            </a:r>
            <a:endParaRPr sz="1350" b="1"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Array.flat():Remueve anidaciones internas en arrays para dejar un arreglo plano.</a:t>
            </a:r>
            <a:endParaRPr sz="1350" dirty="0">
              <a:latin typeface="DM Sans"/>
              <a:ea typeface="DM Sans"/>
              <a:cs typeface="DM Sans"/>
              <a:sym typeface="DM Sans"/>
            </a:endParaRPr>
          </a:p>
          <a:p>
            <a:pPr marL="457200" marR="0" lvl="0" indent="0" algn="l" rtl="0">
              <a:lnSpc>
                <a:spcPct val="100000"/>
              </a:lnSpc>
              <a:spcBef>
                <a:spcPts val="0"/>
              </a:spcBef>
              <a:spcAft>
                <a:spcPts val="0"/>
              </a:spcAft>
              <a:buNone/>
            </a:pPr>
            <a:endParaRPr sz="1350" b="1" dirty="0">
              <a:latin typeface="DM Sans"/>
              <a:ea typeface="DM Sans"/>
              <a:cs typeface="DM Sans"/>
              <a:sym typeface="DM Sans"/>
            </a:endParaRPr>
          </a:p>
        </p:txBody>
      </p:sp>
      <p:pic>
        <p:nvPicPr>
          <p:cNvPr id="762" name="Google Shape;762;p187"/>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788">
          <a:extLst>
            <a:ext uri="{FF2B5EF4-FFF2-40B4-BE49-F238E27FC236}">
              <a16:creationId xmlns:a16="http://schemas.microsoft.com/office/drawing/2014/main" id="{DB467F8D-8A48-A93E-6B39-CD3819EEC7A1}"/>
            </a:ext>
          </a:extLst>
        </p:cNvPr>
        <p:cNvGrpSpPr/>
        <p:nvPr/>
      </p:nvGrpSpPr>
      <p:grpSpPr>
        <a:xfrm>
          <a:off x="0" y="0"/>
          <a:ext cx="0" cy="0"/>
          <a:chOff x="0" y="0"/>
          <a:chExt cx="0" cy="0"/>
        </a:xfrm>
      </p:grpSpPr>
      <p:sp>
        <p:nvSpPr>
          <p:cNvPr id="789" name="Google Shape;789;p191">
            <a:extLst>
              <a:ext uri="{FF2B5EF4-FFF2-40B4-BE49-F238E27FC236}">
                <a16:creationId xmlns:a16="http://schemas.microsoft.com/office/drawing/2014/main" id="{B5703293-141E-A21E-D2CA-947E02F0FBA4}"/>
              </a:ext>
            </a:extLst>
          </p:cNvPr>
          <p:cNvSpPr txBox="1"/>
          <p:nvPr/>
        </p:nvSpPr>
        <p:spPr>
          <a:xfrm>
            <a:off x="270475" y="367743"/>
            <a:ext cx="8598300" cy="669384"/>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dirty="0">
                <a:solidFill>
                  <a:schemeClr val="lt1"/>
                </a:solidFill>
                <a:latin typeface="DM Sans"/>
                <a:ea typeface="DM Sans"/>
                <a:cs typeface="DM Sans"/>
                <a:sym typeface="DM Sans"/>
              </a:rPr>
              <a:t>Ejemplo método reduce</a:t>
            </a:r>
            <a:endParaRPr sz="3500" b="1" dirty="0">
              <a:solidFill>
                <a:schemeClr val="lt1"/>
              </a:solidFill>
              <a:latin typeface="DM Sans"/>
              <a:ea typeface="DM Sans"/>
              <a:cs typeface="DM Sans"/>
              <a:sym typeface="DM Sans"/>
            </a:endParaRPr>
          </a:p>
        </p:txBody>
      </p:sp>
      <p:sp>
        <p:nvSpPr>
          <p:cNvPr id="790" name="Google Shape;790;p191">
            <a:extLst>
              <a:ext uri="{FF2B5EF4-FFF2-40B4-BE49-F238E27FC236}">
                <a16:creationId xmlns:a16="http://schemas.microsoft.com/office/drawing/2014/main" id="{2D5FACF9-5818-727E-3F47-B8BF60237453}"/>
              </a:ext>
            </a:extLst>
          </p:cNvPr>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pic>
        <p:nvPicPr>
          <p:cNvPr id="3" name="Imagen 2">
            <a:extLst>
              <a:ext uri="{FF2B5EF4-FFF2-40B4-BE49-F238E27FC236}">
                <a16:creationId xmlns:a16="http://schemas.microsoft.com/office/drawing/2014/main" id="{8BB466BB-66F9-9ACD-F23F-4C50488F435C}"/>
              </a:ext>
            </a:extLst>
          </p:cNvPr>
          <p:cNvPicPr>
            <a:picLocks noChangeAspect="1"/>
          </p:cNvPicPr>
          <p:nvPr/>
        </p:nvPicPr>
        <p:blipFill>
          <a:blip r:embed="rId3"/>
          <a:stretch>
            <a:fillRect/>
          </a:stretch>
        </p:blipFill>
        <p:spPr>
          <a:xfrm>
            <a:off x="270475" y="1347975"/>
            <a:ext cx="6813311" cy="3285710"/>
          </a:xfrm>
          <a:prstGeom prst="rect">
            <a:avLst/>
          </a:prstGeom>
          <a:effectLst>
            <a:outerShdw blurRad="50800" dist="38100" dir="2700000" algn="tl" rotWithShape="0">
              <a:prstClr val="black">
                <a:alpha val="40000"/>
              </a:prstClr>
            </a:outerShdw>
          </a:effectLst>
        </p:spPr>
      </p:pic>
      <p:pic>
        <p:nvPicPr>
          <p:cNvPr id="5" name="Imagen 4">
            <a:extLst>
              <a:ext uri="{FF2B5EF4-FFF2-40B4-BE49-F238E27FC236}">
                <a16:creationId xmlns:a16="http://schemas.microsoft.com/office/drawing/2014/main" id="{6D337998-C13A-2C9D-B59B-43AD0F3ADE26}"/>
              </a:ext>
            </a:extLst>
          </p:cNvPr>
          <p:cNvPicPr>
            <a:picLocks noChangeAspect="1"/>
          </p:cNvPicPr>
          <p:nvPr/>
        </p:nvPicPr>
        <p:blipFill>
          <a:blip r:embed="rId4"/>
          <a:stretch>
            <a:fillRect/>
          </a:stretch>
        </p:blipFill>
        <p:spPr>
          <a:xfrm>
            <a:off x="6255129" y="996901"/>
            <a:ext cx="2489604" cy="2173893"/>
          </a:xfrm>
          <a:prstGeom prst="rect">
            <a:avLst/>
          </a:prstGeom>
          <a:effectLst>
            <a:outerShdw blurRad="50800" dist="38100" dir="2700000" algn="tl" rotWithShape="0">
              <a:prstClr val="black">
                <a:alpha val="40000"/>
              </a:prstClr>
            </a:outerShdw>
            <a:softEdge rad="12700"/>
          </a:effectLst>
        </p:spPr>
      </p:pic>
    </p:spTree>
    <p:extLst>
      <p:ext uri="{BB962C8B-B14F-4D97-AF65-F5344CB8AC3E}">
        <p14:creationId xmlns:p14="http://schemas.microsoft.com/office/powerpoint/2010/main" val="364928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753"/>
        <p:cNvGrpSpPr/>
        <p:nvPr/>
      </p:nvGrpSpPr>
      <p:grpSpPr>
        <a:xfrm>
          <a:off x="0" y="0"/>
          <a:ext cx="0" cy="0"/>
          <a:chOff x="0" y="0"/>
          <a:chExt cx="0" cy="0"/>
        </a:xfrm>
      </p:grpSpPr>
      <p:sp>
        <p:nvSpPr>
          <p:cNvPr id="754" name="Google Shape;754;p18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ES10</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788"/>
        <p:cNvGrpSpPr/>
        <p:nvPr/>
      </p:nvGrpSpPr>
      <p:grpSpPr>
        <a:xfrm>
          <a:off x="0" y="0"/>
          <a:ext cx="0" cy="0"/>
          <a:chOff x="0" y="0"/>
          <a:chExt cx="0" cy="0"/>
        </a:xfrm>
      </p:grpSpPr>
      <p:sp>
        <p:nvSpPr>
          <p:cNvPr id="789" name="Google Shape;789;p191"/>
          <p:cNvSpPr txBox="1"/>
          <p:nvPr/>
        </p:nvSpPr>
        <p:spPr>
          <a:xfrm>
            <a:off x="270475" y="193575"/>
            <a:ext cx="8598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los métodos trim y flat</a:t>
            </a:r>
            <a:endParaRPr sz="3500" b="1">
              <a:solidFill>
                <a:schemeClr val="lt1"/>
              </a:solidFill>
              <a:latin typeface="DM Sans"/>
              <a:ea typeface="DM Sans"/>
              <a:cs typeface="DM Sans"/>
              <a:sym typeface="DM Sans"/>
            </a:endParaRPr>
          </a:p>
        </p:txBody>
      </p:sp>
      <p:sp>
        <p:nvSpPr>
          <p:cNvPr id="790" name="Google Shape;790;p191"/>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pic>
        <p:nvPicPr>
          <p:cNvPr id="791" name="Google Shape;791;p191"/>
          <p:cNvPicPr preferRelativeResize="0"/>
          <p:nvPr/>
        </p:nvPicPr>
        <p:blipFill>
          <a:blip r:embed="rId3">
            <a:alphaModFix/>
          </a:blip>
          <a:stretch>
            <a:fillRect/>
          </a:stretch>
        </p:blipFill>
        <p:spPr>
          <a:xfrm>
            <a:off x="720734" y="1347975"/>
            <a:ext cx="8020280" cy="3249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795"/>
        <p:cNvGrpSpPr/>
        <p:nvPr/>
      </p:nvGrpSpPr>
      <p:grpSpPr>
        <a:xfrm>
          <a:off x="0" y="0"/>
          <a:ext cx="0" cy="0"/>
          <a:chOff x="0" y="0"/>
          <a:chExt cx="0" cy="0"/>
        </a:xfrm>
      </p:grpSpPr>
      <p:sp>
        <p:nvSpPr>
          <p:cNvPr id="796" name="Google Shape;796;p192"/>
          <p:cNvSpPr txBox="1"/>
          <p:nvPr/>
        </p:nvSpPr>
        <p:spPr>
          <a:xfrm>
            <a:off x="1461300" y="192525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ES11</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800"/>
        <p:cNvGrpSpPr/>
        <p:nvPr/>
      </p:nvGrpSpPr>
      <p:grpSpPr>
        <a:xfrm>
          <a:off x="0" y="0"/>
          <a:ext cx="0" cy="0"/>
          <a:chOff x="0" y="0"/>
          <a:chExt cx="0" cy="0"/>
        </a:xfrm>
      </p:grpSpPr>
      <p:sp>
        <p:nvSpPr>
          <p:cNvPr id="801" name="Google Shape;801;p193"/>
          <p:cNvSpPr txBox="1"/>
          <p:nvPr/>
        </p:nvSpPr>
        <p:spPr>
          <a:xfrm>
            <a:off x="518600" y="751900"/>
            <a:ext cx="6685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podemos destacar?</a:t>
            </a:r>
            <a:endParaRPr sz="4000" b="1" i="0" u="none" strike="noStrike" cap="none">
              <a:solidFill>
                <a:schemeClr val="dk1"/>
              </a:solidFill>
              <a:latin typeface="DM Sans"/>
              <a:ea typeface="DM Sans"/>
              <a:cs typeface="DM Sans"/>
              <a:sym typeface="DM Sans"/>
            </a:endParaRPr>
          </a:p>
        </p:txBody>
      </p:sp>
      <p:pic>
        <p:nvPicPr>
          <p:cNvPr id="802" name="Google Shape;802;p193"/>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03" name="Google Shape;803;p193"/>
          <p:cNvSpPr txBox="1"/>
          <p:nvPr/>
        </p:nvSpPr>
        <p:spPr>
          <a:xfrm>
            <a:off x="601050" y="1885788"/>
            <a:ext cx="49872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Las principales funcionalidades de este release son:</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Operador nullish. Sirve para poder colocar un valor por default a variables que podrían ser nulas o indefinidas. A diferencia del operador ||, éstas filtran “falseys”</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Variables privadas dentro de las clases: esto permite que algunas variables no sean accesibles desde el entorno de instancia de una clase y sólo puedan ser utilizadas de manera interna.</a:t>
            </a:r>
            <a:endParaRPr sz="1350" b="1" dirty="0">
              <a:latin typeface="DM Sans"/>
              <a:ea typeface="DM Sans"/>
              <a:cs typeface="DM Sans"/>
              <a:sym typeface="DM Sans"/>
            </a:endParaRPr>
          </a:p>
        </p:txBody>
      </p:sp>
      <p:pic>
        <p:nvPicPr>
          <p:cNvPr id="804" name="Google Shape;804;p193"/>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2757</TotalTime>
  <Words>1227</Words>
  <Application>Microsoft Office PowerPoint</Application>
  <PresentationFormat>Presentación en pantalla (16:9)</PresentationFormat>
  <Paragraphs>119</Paragraphs>
  <Slides>25</Slides>
  <Notes>25</Notes>
  <HiddenSlides>18</HiddenSlides>
  <MMClips>0</MMClips>
  <ScaleCrop>false</ScaleCrop>
  <HeadingPairs>
    <vt:vector size="6" baseType="variant">
      <vt:variant>
        <vt:lpstr>Fuentes usadas</vt:lpstr>
      </vt:variant>
      <vt:variant>
        <vt:i4>6</vt:i4>
      </vt:variant>
      <vt:variant>
        <vt:lpstr>Tema</vt:lpstr>
      </vt:variant>
      <vt:variant>
        <vt:i4>4</vt:i4>
      </vt:variant>
      <vt:variant>
        <vt:lpstr>Títulos de diapositiva</vt:lpstr>
      </vt:variant>
      <vt:variant>
        <vt:i4>25</vt:i4>
      </vt:variant>
    </vt:vector>
  </HeadingPairs>
  <TitlesOfParts>
    <vt:vector size="35" baseType="lpstr">
      <vt:lpstr>DM Sans</vt:lpstr>
      <vt:lpstr>Ink Free</vt:lpstr>
      <vt:lpstr>Helvetica Neue Light</vt:lpstr>
      <vt:lpstr>Courier New</vt:lpstr>
      <vt:lpstr>Anton</vt:lpstr>
      <vt:lpstr>Arial</vt:lpstr>
      <vt:lpstr>Simple Light</vt:lpstr>
      <vt:lpstr>Coderhouse</vt:lpstr>
      <vt:lpstr>Coder</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R. Polverelli</dc:creator>
  <cp:lastModifiedBy>Diego R. Polverelli</cp:lastModifiedBy>
  <cp:revision>39</cp:revision>
  <dcterms:modified xsi:type="dcterms:W3CDTF">2024-02-28T19:23:15Z</dcterms:modified>
</cp:coreProperties>
</file>